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128" r:id="rId2"/>
    <p:sldId id="1508" r:id="rId3"/>
    <p:sldId id="1513" r:id="rId4"/>
    <p:sldId id="1515" r:id="rId5"/>
    <p:sldId id="1514" r:id="rId6"/>
    <p:sldId id="1516" r:id="rId7"/>
    <p:sldId id="1520" r:id="rId8"/>
    <p:sldId id="1519" r:id="rId9"/>
    <p:sldId id="1521" r:id="rId10"/>
    <p:sldId id="1518" r:id="rId11"/>
    <p:sldId id="1526" r:id="rId12"/>
    <p:sldId id="1517" r:id="rId13"/>
    <p:sldId id="1136" r:id="rId14"/>
    <p:sldId id="1524" r:id="rId15"/>
    <p:sldId id="1522" r:id="rId16"/>
    <p:sldId id="1523" r:id="rId17"/>
    <p:sldId id="1525" r:id="rId18"/>
    <p:sldId id="1527" r:id="rId19"/>
    <p:sldId id="1509" r:id="rId20"/>
  </p:sldIdLst>
  <p:sldSz cx="10842625" cy="6099175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 userDrawn="1">
          <p15:clr>
            <a:srgbClr val="A4A3A4"/>
          </p15:clr>
        </p15:guide>
        <p15:guide id="2" pos="3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o Perini" initials="FP" lastIdx="1" clrIdx="0">
    <p:extLst>
      <p:ext uri="{19B8F6BF-5375-455C-9EA6-DF929625EA0E}">
        <p15:presenceInfo xmlns:p15="http://schemas.microsoft.com/office/powerpoint/2012/main" userId="Federico Per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FFB3B3"/>
    <a:srgbClr val="618FFD"/>
    <a:srgbClr val="FFFFFF"/>
    <a:srgbClr val="33CC33"/>
    <a:srgbClr val="BCFFBC"/>
    <a:srgbClr val="FFFF00"/>
    <a:srgbClr val="F36E6B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7" autoAdjust="0"/>
    <p:restoredTop sz="96713" autoAdjust="0"/>
  </p:normalViewPr>
  <p:slideViewPr>
    <p:cSldViewPr>
      <p:cViewPr>
        <p:scale>
          <a:sx n="166" d="100"/>
          <a:sy n="166" d="100"/>
        </p:scale>
        <p:origin x="4056" y="1800"/>
      </p:cViewPr>
      <p:guideLst>
        <p:guide orient="horz" pos="1921"/>
        <p:guide pos="3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14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029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4" y="4684906"/>
            <a:ext cx="4986207" cy="4517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96" tIns="45191" rIns="91996" bIns="45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590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50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D577C-8A1E-743E-EF0C-584D4F0AA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BAC4B41-CC92-1278-C3A5-C4BA3FCB0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C578FEC-F289-1713-ED66-FB2CB9F42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2718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DCDFE-F39B-E070-F1A1-3C62BD99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81DC647-E202-1B98-D31E-E9059A328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D746321-1D47-B8A6-1E54-1DE1BEC3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11203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58C38-54A0-E185-1B4C-9B2568DDE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8FCFE4-A575-A128-31AC-6AFEE796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6BA65A1-EE3F-FAFC-CFF5-08EC0708E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3643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8443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0BD45-DF39-8335-0F38-5B313659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88F872D-D0BC-5DAB-FF23-3FEF03360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173673A-0EB0-9DC1-C3C3-98FEDBBF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7487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AB6E-F0B5-3DCC-659B-645714D1B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31E5591-FD3B-E789-5ADF-02123C516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7DDC008-6518-741F-2EDC-9CDB8241A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954109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D8AE6-0D63-1679-42A9-762C1C6D1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065026-7768-5E3F-1405-D3E0FA1D3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22840A8-3879-05DA-F59F-671B3E2A9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5953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8D06-F03E-606A-5A98-45954BC9A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A27AEF-6545-891F-892F-3B312099F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5BB8181-E29A-3E08-63B6-851F12B9F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31800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80CFD-AF47-6640-B9FC-33C3FA90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C9BCA79-0B13-C71B-EAC4-72CB8FF41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EC21EBA-0B11-484A-32A0-B9B4B1E4B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04278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13E8-E559-640C-1ED2-10DA85C74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A30396-F4B1-2C84-FB7F-8E3FE9C63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909E308-9A48-BD8D-B0E1-17D830739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66410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10093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18C81-37C9-0EE4-B16B-5AE8ECBFD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D8011A0-4EAE-B286-31C6-2F77AF053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2E3CA3E-C6B9-F465-9E47-3AE307916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1157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4264-BCF3-12D2-00FD-8DA673E6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7265E36-82AC-85B8-6BD9-75DE522C2C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176251A-48C3-9E2F-7004-0DDE1B562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93520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BDBE-E57E-8557-4A75-A961DCCE8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AE204D7-0802-11FF-29E7-83A67322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F966B8E-83FA-61A4-18C6-BC67F73EB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8252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A065A-22DC-A59B-AB45-EDBC3EC7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3387A73-2C81-0518-3F55-AC7200272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C7F4792-27B3-E80A-B706-598D1A1D9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3028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1BE10-7909-1E6E-7471-A097890FE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3CBC8BF-CD39-1340-D225-34518950B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8681E3C-A7C7-A540-4CDD-841CC9A89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93252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A9243-C3AE-CC0F-9FA5-C67248B51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247F17D-A132-9431-CAB3-3F330549B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DA9694-2FCC-2755-2337-50CD85926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8818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162D3-0C70-EC2F-14EC-A90E3689A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9DFD58C-3C5F-471A-1DDA-26252C244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0A1663A-7A6B-2724-B0C2-5E469A6F2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267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038" y="1895476"/>
            <a:ext cx="9216549" cy="13065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076" y="3455989"/>
            <a:ext cx="7590473" cy="1558925"/>
          </a:xfrm>
        </p:spPr>
        <p:txBody>
          <a:bodyPr/>
          <a:lstStyle>
            <a:lvl1pPr marL="0" indent="0" algn="ctr">
              <a:buNone/>
              <a:defRPr/>
            </a:lvl1pPr>
            <a:lvl2pPr marL="609768" indent="0" algn="ctr">
              <a:buNone/>
              <a:defRPr/>
            </a:lvl2pPr>
            <a:lvl3pPr marL="1219535" indent="0" algn="ctr">
              <a:buNone/>
              <a:defRPr/>
            </a:lvl3pPr>
            <a:lvl4pPr marL="1829303" indent="0" algn="ctr">
              <a:buNone/>
              <a:defRPr/>
            </a:lvl4pPr>
            <a:lvl5pPr marL="2439071" indent="0" algn="ctr">
              <a:buNone/>
              <a:defRPr/>
            </a:lvl5pPr>
            <a:lvl6pPr marL="3048838" indent="0" algn="ctr">
              <a:buNone/>
              <a:defRPr/>
            </a:lvl6pPr>
            <a:lvl7pPr marL="3658606" indent="0" algn="ctr">
              <a:buNone/>
              <a:defRPr/>
            </a:lvl7pPr>
            <a:lvl8pPr marL="4268373" indent="0" algn="ctr">
              <a:buNone/>
              <a:defRPr/>
            </a:lvl8pPr>
            <a:lvl9pPr marL="4878141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50230" y="271464"/>
            <a:ext cx="1981780" cy="5519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89" y="271464"/>
            <a:ext cx="5742081" cy="5519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FAA62C6-CE33-4582-B837-C08C7F4C61E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59382" y="5564187"/>
            <a:ext cx="2135284" cy="304800"/>
          </a:xfrm>
        </p:spPr>
        <p:txBody>
          <a:bodyPr/>
          <a:lstStyle>
            <a:lvl1pPr>
              <a:buNone/>
              <a:defRPr sz="1467"/>
            </a:lvl1pPr>
          </a:lstStyle>
          <a:p>
            <a:pPr lvl="0"/>
            <a:fld id="{85472227-1571-4EFD-90EB-28AFD94A2AEB}" type="slidenum">
              <a:rPr lang="en-US" smtClean="0"/>
              <a:pPr lv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8F3FCAD-F064-44E2-B30B-10911C16EB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59382" y="5564187"/>
            <a:ext cx="2135284" cy="304800"/>
          </a:xfr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fld id="{85472227-1571-4EFD-90EB-28AFD94A2AEB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4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9" y="745331"/>
            <a:ext cx="10300600" cy="5045869"/>
          </a:xfrm>
        </p:spPr>
        <p:txBody>
          <a:bodyPr/>
          <a:lstStyle>
            <a:lvl1pPr>
              <a:defRPr sz="36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84" y="97259"/>
            <a:ext cx="10298482" cy="52930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02" y="3919538"/>
            <a:ext cx="9214431" cy="12112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502" y="2584450"/>
            <a:ext cx="9214431" cy="1335088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768" indent="0">
              <a:buNone/>
              <a:defRPr sz="2401"/>
            </a:lvl2pPr>
            <a:lvl3pPr marL="1219535" indent="0">
              <a:buNone/>
              <a:defRPr sz="2134"/>
            </a:lvl3pPr>
            <a:lvl4pPr marL="1829303" indent="0">
              <a:buNone/>
              <a:defRPr sz="1867"/>
            </a:lvl4pPr>
            <a:lvl5pPr marL="2439071" indent="0">
              <a:buNone/>
              <a:defRPr sz="1867"/>
            </a:lvl5pPr>
            <a:lvl6pPr marL="3048838" indent="0">
              <a:buNone/>
              <a:defRPr sz="1867"/>
            </a:lvl6pPr>
            <a:lvl7pPr marL="3658606" indent="0">
              <a:buNone/>
              <a:defRPr sz="1867"/>
            </a:lvl7pPr>
            <a:lvl8pPr marL="4268373" indent="0">
              <a:buNone/>
              <a:defRPr sz="1867"/>
            </a:lvl8pPr>
            <a:lvl9pPr marL="4878141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76" y="144016"/>
            <a:ext cx="10298482" cy="52930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736" y="817339"/>
            <a:ext cx="5112568" cy="4335016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304" y="817339"/>
            <a:ext cx="5218054" cy="4335016"/>
          </a:xfrm>
        </p:spPr>
        <p:txBody>
          <a:bodyPr/>
          <a:lstStyle>
            <a:lvl1pPr>
              <a:defRPr sz="3734"/>
            </a:lvl1pPr>
            <a:lvl2pPr>
              <a:defRPr sz="3201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26" y="100459"/>
            <a:ext cx="9758574" cy="5728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026" y="745331"/>
            <a:ext cx="4791420" cy="56832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609768" indent="0">
              <a:buNone/>
              <a:defRPr sz="2667" b="1"/>
            </a:lvl2pPr>
            <a:lvl3pPr marL="1219535" indent="0">
              <a:buNone/>
              <a:defRPr sz="2401" b="1"/>
            </a:lvl3pPr>
            <a:lvl4pPr marL="1829303" indent="0">
              <a:buNone/>
              <a:defRPr sz="2134" b="1"/>
            </a:lvl4pPr>
            <a:lvl5pPr marL="2439071" indent="0">
              <a:buNone/>
              <a:defRPr sz="2134" b="1"/>
            </a:lvl5pPr>
            <a:lvl6pPr marL="3048838" indent="0">
              <a:buNone/>
              <a:defRPr sz="2134" b="1"/>
            </a:lvl6pPr>
            <a:lvl7pPr marL="3658606" indent="0">
              <a:buNone/>
              <a:defRPr sz="2134" b="1"/>
            </a:lvl7pPr>
            <a:lvl8pPr marL="4268373" indent="0">
              <a:buNone/>
              <a:defRPr sz="2134" b="1"/>
            </a:lvl8pPr>
            <a:lvl9pPr marL="4878141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26" y="1385664"/>
            <a:ext cx="4791420" cy="396817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7063" y="745331"/>
            <a:ext cx="4793537" cy="56832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609768" indent="0">
              <a:buNone/>
              <a:defRPr sz="2667" b="1"/>
            </a:lvl2pPr>
            <a:lvl3pPr marL="1219535" indent="0">
              <a:buNone/>
              <a:defRPr sz="2401" b="1"/>
            </a:lvl3pPr>
            <a:lvl4pPr marL="1829303" indent="0">
              <a:buNone/>
              <a:defRPr sz="2134" b="1"/>
            </a:lvl4pPr>
            <a:lvl5pPr marL="2439071" indent="0">
              <a:buNone/>
              <a:defRPr sz="2134" b="1"/>
            </a:lvl5pPr>
            <a:lvl6pPr marL="3048838" indent="0">
              <a:buNone/>
              <a:defRPr sz="2134" b="1"/>
            </a:lvl6pPr>
            <a:lvl7pPr marL="3658606" indent="0">
              <a:buNone/>
              <a:defRPr sz="2134" b="1"/>
            </a:lvl7pPr>
            <a:lvl8pPr marL="4268373" indent="0">
              <a:buNone/>
              <a:defRPr sz="2134" b="1"/>
            </a:lvl8pPr>
            <a:lvl9pPr marL="4878141" indent="0">
              <a:buNone/>
              <a:defRPr sz="2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7063" y="1385664"/>
            <a:ext cx="4793537" cy="396817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84" y="97259"/>
            <a:ext cx="10298482" cy="52930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B01D6EC-AEE0-4C14-8B84-8EA389C889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59382" y="5564187"/>
            <a:ext cx="2135284" cy="304800"/>
          </a:xfrm>
        </p:spPr>
        <p:txBody>
          <a:bodyPr/>
          <a:lstStyle>
            <a:lvl1pPr>
              <a:buNone/>
              <a:defRPr sz="1467"/>
            </a:lvl1pPr>
          </a:lstStyle>
          <a:p>
            <a:pPr lvl="0"/>
            <a:fld id="{85472227-1571-4EFD-90EB-28AFD94A2AEB}" type="slidenum">
              <a:rPr lang="en-US" smtClean="0"/>
              <a:pPr lvl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26" y="242888"/>
            <a:ext cx="3567628" cy="103346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808" y="242888"/>
            <a:ext cx="6061792" cy="5205412"/>
          </a:xfrm>
        </p:spPr>
        <p:txBody>
          <a:bodyPr/>
          <a:lstStyle>
            <a:lvl1pPr>
              <a:defRPr sz="4268"/>
            </a:lvl1pPr>
            <a:lvl2pPr>
              <a:defRPr sz="3734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026" y="1276350"/>
            <a:ext cx="3567628" cy="4171950"/>
          </a:xfrm>
        </p:spPr>
        <p:txBody>
          <a:bodyPr/>
          <a:lstStyle>
            <a:lvl1pPr marL="0" indent="0">
              <a:buNone/>
              <a:defRPr sz="1867"/>
            </a:lvl1pPr>
            <a:lvl2pPr marL="609768" indent="0">
              <a:buNone/>
              <a:defRPr sz="1600"/>
            </a:lvl2pPr>
            <a:lvl3pPr marL="1219535" indent="0">
              <a:buNone/>
              <a:defRPr sz="1334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756" y="4268789"/>
            <a:ext cx="6504304" cy="50482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5756" y="544514"/>
            <a:ext cx="6504304" cy="3659187"/>
          </a:xfrm>
        </p:spPr>
        <p:txBody>
          <a:bodyPr/>
          <a:lstStyle>
            <a:lvl1pPr marL="0" indent="0">
              <a:buNone/>
              <a:defRPr sz="4268"/>
            </a:lvl1pPr>
            <a:lvl2pPr marL="609768" indent="0">
              <a:buNone/>
              <a:defRPr sz="3734"/>
            </a:lvl2pPr>
            <a:lvl3pPr marL="1219535" indent="0">
              <a:buNone/>
              <a:defRPr sz="3201"/>
            </a:lvl3pPr>
            <a:lvl4pPr marL="1829303" indent="0">
              <a:buNone/>
              <a:defRPr sz="2667"/>
            </a:lvl4pPr>
            <a:lvl5pPr marL="2439071" indent="0">
              <a:buNone/>
              <a:defRPr sz="2667"/>
            </a:lvl5pPr>
            <a:lvl6pPr marL="3048838" indent="0">
              <a:buNone/>
              <a:defRPr sz="2667"/>
            </a:lvl6pPr>
            <a:lvl7pPr marL="3658606" indent="0">
              <a:buNone/>
              <a:defRPr sz="2667"/>
            </a:lvl7pPr>
            <a:lvl8pPr marL="4268373" indent="0">
              <a:buNone/>
              <a:defRPr sz="2667"/>
            </a:lvl8pPr>
            <a:lvl9pPr marL="4878141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5756" y="4773613"/>
            <a:ext cx="6504304" cy="715962"/>
          </a:xfrm>
        </p:spPr>
        <p:txBody>
          <a:bodyPr/>
          <a:lstStyle>
            <a:lvl1pPr marL="0" indent="0">
              <a:buNone/>
              <a:defRPr sz="1867"/>
            </a:lvl1pPr>
            <a:lvl2pPr marL="609768" indent="0">
              <a:buNone/>
              <a:defRPr sz="1600"/>
            </a:lvl2pPr>
            <a:lvl3pPr marL="1219535" indent="0">
              <a:buNone/>
              <a:defRPr sz="1334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0884" y="216024"/>
            <a:ext cx="10298482" cy="529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0453" tIns="39520" rIns="80453" bIns="395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89" y="1033363"/>
            <a:ext cx="10300600" cy="47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020749" y="5531138"/>
            <a:ext cx="9584741" cy="430887"/>
            <a:chOff x="864394" y="5531136"/>
            <a:chExt cx="7086600" cy="430887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864394" y="5564187"/>
              <a:ext cx="7086600" cy="381000"/>
            </a:xfrm>
            <a:prstGeom prst="rect">
              <a:avLst/>
            </a:prstGeom>
            <a:gradFill flip="none" rotWithShape="1">
              <a:gsLst>
                <a:gs pos="65000">
                  <a:srgbClr val="C30D04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667"/>
            </a:p>
          </p:txBody>
        </p:sp>
        <p:sp>
          <p:nvSpPr>
            <p:cNvPr id="8" name="Text Box 11"/>
            <p:cNvSpPr txBox="1">
              <a:spLocks noChangeArrowheads="1"/>
            </p:cNvSpPr>
            <p:nvPr userDrawn="1"/>
          </p:nvSpPr>
          <p:spPr bwMode="auto">
            <a:xfrm>
              <a:off x="1766064" y="5531136"/>
              <a:ext cx="61729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ts val="0"/>
                </a:spcBef>
                <a:defRPr/>
              </a:pPr>
              <a:r>
                <a:rPr lang="en-US" sz="1100" i="1" dirty="0" err="1">
                  <a:solidFill>
                    <a:schemeClr val="bg1"/>
                  </a:solidFill>
                  <a:latin typeface="Arial" pitchFamily="-105" charset="0"/>
                </a:rPr>
                <a:t>FortranCon</a:t>
              </a:r>
              <a:r>
                <a:rPr lang="en-US" sz="1100" i="1" dirty="0">
                  <a:solidFill>
                    <a:schemeClr val="bg1"/>
                  </a:solidFill>
                  <a:latin typeface="Arial" pitchFamily="-105" charset="0"/>
                </a:rPr>
                <a:t> 2025</a:t>
              </a:r>
            </a:p>
            <a:p>
              <a:pPr algn="r">
                <a:spcBef>
                  <a:spcPts val="0"/>
                </a:spcBef>
                <a:defRPr/>
              </a:pPr>
              <a:r>
                <a:rPr lang="en-US" sz="1100" b="1" i="1" dirty="0" err="1">
                  <a:solidFill>
                    <a:schemeClr val="bg1"/>
                  </a:solidFill>
                  <a:latin typeface="Arial" pitchFamily="-105" charset="0"/>
                </a:rPr>
                <a:t>stdlib</a:t>
              </a:r>
              <a:r>
                <a:rPr lang="en-US" sz="1100" b="1" i="1" dirty="0">
                  <a:solidFill>
                    <a:schemeClr val="bg1"/>
                  </a:solidFill>
                  <a:latin typeface="Arial" pitchFamily="-105" charset="0"/>
                </a:rPr>
                <a:t> linear algebra</a:t>
              </a:r>
              <a:endParaRPr lang="en-US" sz="1100" i="1" dirty="0">
                <a:solidFill>
                  <a:schemeClr val="bg1"/>
                </a:solidFill>
                <a:latin typeface="Arial" pitchFamily="-105" charset="0"/>
              </a:endParaRPr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05D63919-2CB4-43B8-B147-DF2F1C308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007" y="4956811"/>
            <a:ext cx="867598" cy="104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1084031" rtl="0" eaLnBrk="0" fontAlgn="base" hangingPunct="0">
        <a:spcBef>
          <a:spcPct val="0"/>
        </a:spcBef>
        <a:spcAft>
          <a:spcPct val="0"/>
        </a:spcAft>
        <a:defRPr sz="4801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1084031" rtl="0" eaLnBrk="0" fontAlgn="base" hangingPunct="0">
        <a:spcBef>
          <a:spcPct val="0"/>
        </a:spcBef>
        <a:spcAft>
          <a:spcPct val="0"/>
        </a:spcAft>
        <a:defRPr sz="4801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1084031" rtl="0" eaLnBrk="0" fontAlgn="base" hangingPunct="0">
        <a:spcBef>
          <a:spcPct val="0"/>
        </a:spcBef>
        <a:spcAft>
          <a:spcPct val="0"/>
        </a:spcAft>
        <a:defRPr sz="4801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1084031" rtl="0" eaLnBrk="0" fontAlgn="base" hangingPunct="0">
        <a:spcBef>
          <a:spcPct val="0"/>
        </a:spcBef>
        <a:spcAft>
          <a:spcPct val="0"/>
        </a:spcAft>
        <a:defRPr sz="4801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1084031" rtl="0" eaLnBrk="0" fontAlgn="base" hangingPunct="0">
        <a:spcBef>
          <a:spcPct val="0"/>
        </a:spcBef>
        <a:spcAft>
          <a:spcPct val="0"/>
        </a:spcAft>
        <a:defRPr sz="4801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609768" algn="l" defTabSz="1084031" rtl="0" eaLnBrk="0" fontAlgn="base" hangingPunct="0">
        <a:spcBef>
          <a:spcPct val="0"/>
        </a:spcBef>
        <a:spcAft>
          <a:spcPct val="0"/>
        </a:spcAft>
        <a:defRPr sz="5335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</a:defRPr>
      </a:lvl6pPr>
      <a:lvl7pPr marL="1219535" algn="l" defTabSz="1084031" rtl="0" eaLnBrk="0" fontAlgn="base" hangingPunct="0">
        <a:spcBef>
          <a:spcPct val="0"/>
        </a:spcBef>
        <a:spcAft>
          <a:spcPct val="0"/>
        </a:spcAft>
        <a:defRPr sz="5335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</a:defRPr>
      </a:lvl7pPr>
      <a:lvl8pPr marL="1829303" algn="l" defTabSz="1084031" rtl="0" eaLnBrk="0" fontAlgn="base" hangingPunct="0">
        <a:spcBef>
          <a:spcPct val="0"/>
        </a:spcBef>
        <a:spcAft>
          <a:spcPct val="0"/>
        </a:spcAft>
        <a:defRPr sz="5335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</a:defRPr>
      </a:lvl8pPr>
      <a:lvl9pPr marL="2439071" algn="l" defTabSz="1084031" rtl="0" eaLnBrk="0" fontAlgn="base" hangingPunct="0">
        <a:spcBef>
          <a:spcPct val="0"/>
        </a:spcBef>
        <a:spcAft>
          <a:spcPct val="0"/>
        </a:spcAft>
        <a:defRPr sz="5335" b="1">
          <a:solidFill>
            <a:srgbClr val="D01006"/>
          </a:solidFill>
          <a:effectLst>
            <a:outerShdw blurRad="38100" dist="38100" dir="2700000" algn="tl">
              <a:srgbClr val="DDDDDD"/>
            </a:outerShdw>
          </a:effectLst>
          <a:latin typeface="Tahoma" pitchFamily="-112" charset="0"/>
        </a:defRPr>
      </a:lvl9pPr>
    </p:titleStyle>
    <p:bodyStyle>
      <a:lvl1pPr marL="457326" indent="-45732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n"/>
        <a:defRPr sz="3734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90872" indent="-381105" algn="l" rtl="0" eaLnBrk="0" fontAlgn="base" hangingPunct="0">
        <a:spcBef>
          <a:spcPct val="20000"/>
        </a:spcBef>
        <a:spcAft>
          <a:spcPct val="0"/>
        </a:spcAft>
        <a:buClr>
          <a:srgbClr val="C30D04"/>
        </a:buClr>
        <a:buFont typeface="Arial" pitchFamily="34" charset="0"/>
        <a:buChar char="•"/>
        <a:defRPr sz="2667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524419" indent="-304884" algn="l" rtl="0" eaLnBrk="0" fontAlgn="base" hangingPunct="0">
        <a:spcBef>
          <a:spcPct val="20000"/>
        </a:spcBef>
        <a:spcAft>
          <a:spcPct val="0"/>
        </a:spcAft>
        <a:buClr>
          <a:srgbClr val="C30D04"/>
        </a:buClr>
        <a:buChar char="•"/>
        <a:defRPr sz="2134"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2134187" indent="-304884" algn="l" rtl="0" eaLnBrk="0" fontAlgn="base" hangingPunct="0">
        <a:spcBef>
          <a:spcPct val="20000"/>
        </a:spcBef>
        <a:spcAft>
          <a:spcPct val="0"/>
        </a:spcAft>
        <a:buClr>
          <a:srgbClr val="C30D04"/>
        </a:buClr>
        <a:buFont typeface="Wingdings" pitchFamily="-112" charset="2"/>
        <a:buChar char="ü"/>
        <a:defRPr sz="1867"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743954" indent="-304884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defRPr sz="16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3353722" indent="-304884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defRPr sz="2667"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3963490" indent="-304884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defRPr sz="2667"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4573257" indent="-304884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defRPr sz="2667"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5183025" indent="-304884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defRPr sz="2667"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imsl.com/fortran/current/html/fnlmath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razz/fortran-lapack-examples/benchmarks/solv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ico.Perini@w-erc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razz/fortran-lapack/tree/main/scrip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g5-fortra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github.com/j3-fortran/fortran_proposals/issues/104" TargetMode="External"/><Relationship Id="rId4" Type="http://schemas.openxmlformats.org/officeDocument/2006/relationships/hyperlink" Target="https://github.com/fortran-lang/stdlib/blob/master/WORKFLOW.m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3037" y="376118"/>
            <a:ext cx="9216549" cy="1809373"/>
          </a:xfrm>
        </p:spPr>
        <p:txBody>
          <a:bodyPr/>
          <a:lstStyle/>
          <a:p>
            <a:pPr defTabSz="1219535">
              <a:defRPr/>
            </a:pPr>
            <a:r>
              <a:rPr lang="it-IT" sz="3600" dirty="0"/>
              <a:t>Precision-</a:t>
            </a:r>
            <a:r>
              <a:rPr lang="it-IT" sz="3600" dirty="0" err="1"/>
              <a:t>Agnostic</a:t>
            </a:r>
            <a:r>
              <a:rPr lang="it-IT" sz="3600" dirty="0"/>
              <a:t> BLAS/LAPACK</a:t>
            </a:r>
            <a:br>
              <a:rPr lang="it-IT" sz="3600" dirty="0"/>
            </a:br>
            <a:r>
              <a:rPr lang="it-IT" sz="3600" dirty="0"/>
              <a:t>and a </a:t>
            </a:r>
            <a:r>
              <a:rPr lang="it-IT" sz="3600" dirty="0" err="1"/>
              <a:t>Modern</a:t>
            </a:r>
            <a:r>
              <a:rPr lang="it-IT" sz="3600" dirty="0"/>
              <a:t> Linear Algebra API </a:t>
            </a:r>
            <a:br>
              <a:rPr lang="it-IT" sz="3600" dirty="0"/>
            </a:br>
            <a:r>
              <a:rPr lang="it-IT" sz="3600" dirty="0"/>
              <a:t>for the Fortran Standard Library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F2FD89-B7FD-49F5-8672-12511E25D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075" y="2473523"/>
            <a:ext cx="7590473" cy="2397375"/>
          </a:xfrm>
        </p:spPr>
        <p:txBody>
          <a:bodyPr/>
          <a:lstStyle/>
          <a:p>
            <a:r>
              <a:rPr lang="en-US" sz="2000" u="sng" dirty="0"/>
              <a:t>Federico Perini</a:t>
            </a:r>
            <a:r>
              <a:rPr lang="en-US" sz="2000" b="0" baseline="30000" dirty="0"/>
              <a:t>a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Jeremie Vandenplas</a:t>
            </a:r>
            <a:r>
              <a:rPr lang="en-US" sz="2000" b="0" baseline="30000" dirty="0"/>
              <a:t>b</a:t>
            </a:r>
            <a:r>
              <a:rPr lang="en-US" sz="2000" dirty="0"/>
              <a:t>, Jose </a:t>
            </a:r>
            <a:r>
              <a:rPr lang="en-US" sz="2000" dirty="0" err="1"/>
              <a:t>Alvesz</a:t>
            </a:r>
            <a:r>
              <a:rPr lang="en-US" sz="2000" b="0" baseline="30000" dirty="0" err="1"/>
              <a:t>c</a:t>
            </a:r>
            <a:r>
              <a:rPr lang="en-US" sz="2000" dirty="0"/>
              <a:t>, Ondrej </a:t>
            </a:r>
            <a:r>
              <a:rPr lang="en-US" sz="2000" dirty="0" err="1"/>
              <a:t>Certik</a:t>
            </a:r>
            <a:r>
              <a:rPr lang="en-US" sz="2000" b="0" baseline="30000" dirty="0" err="1"/>
              <a:t>d</a:t>
            </a:r>
            <a:endParaRPr lang="en-US" sz="2000" b="0" baseline="30000" dirty="0"/>
          </a:p>
          <a:p>
            <a:br>
              <a:rPr lang="en-US" sz="1200" dirty="0"/>
            </a:br>
            <a:r>
              <a:rPr lang="en-US" sz="1200" b="0" baseline="30000" dirty="0" err="1"/>
              <a:t>a</a:t>
            </a:r>
            <a:r>
              <a:rPr lang="en-US" sz="1200" b="0" dirty="0" err="1"/>
              <a:t>Wisconsin</a:t>
            </a:r>
            <a:r>
              <a:rPr lang="en-US" sz="1200" b="0" dirty="0"/>
              <a:t> Engine Research Consultants, LLC</a:t>
            </a:r>
            <a:br>
              <a:rPr lang="en-US" sz="1200" b="0" dirty="0"/>
            </a:br>
            <a:r>
              <a:rPr lang="en-US" sz="1200" b="0" baseline="30000" dirty="0" err="1"/>
              <a:t>b</a:t>
            </a:r>
            <a:r>
              <a:rPr lang="en-US" sz="1200" b="0" dirty="0" err="1"/>
              <a:t>Wageningen</a:t>
            </a:r>
            <a:r>
              <a:rPr lang="en-US" sz="1200" b="0" dirty="0"/>
              <a:t> University and Research</a:t>
            </a:r>
            <a:br>
              <a:rPr lang="en-US" sz="1200" b="0" dirty="0"/>
            </a:br>
            <a:r>
              <a:rPr lang="en-US" sz="1200" b="0" baseline="30000" dirty="0" err="1"/>
              <a:t>c</a:t>
            </a:r>
            <a:r>
              <a:rPr lang="en-US" sz="1200" b="0" dirty="0" err="1"/>
              <a:t>Transvalor</a:t>
            </a:r>
            <a:r>
              <a:rPr lang="en-US" sz="1200" b="0" dirty="0"/>
              <a:t> S.A.</a:t>
            </a:r>
            <a:br>
              <a:rPr lang="en-US" sz="1200" b="0" dirty="0"/>
            </a:br>
            <a:r>
              <a:rPr lang="en-US" sz="1200" b="0" baseline="30000" dirty="0" err="1"/>
              <a:t>d</a:t>
            </a:r>
            <a:r>
              <a:rPr lang="en-US" sz="1200" b="0" dirty="0" err="1"/>
              <a:t>Microsoft</a:t>
            </a:r>
            <a:br>
              <a:rPr lang="en-US" sz="2000" dirty="0"/>
            </a:br>
            <a:endParaRPr lang="en-US" sz="1050" dirty="0"/>
          </a:p>
          <a:p>
            <a:r>
              <a:rPr lang="en-US" sz="1600" dirty="0"/>
              <a:t>					</a:t>
            </a:r>
          </a:p>
          <a:p>
            <a:r>
              <a:rPr lang="en-US" sz="2000" dirty="0"/>
              <a:t>					November 4, 2025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Google Shape;332;p39">
            <a:extLst>
              <a:ext uri="{FF2B5EF4-FFF2-40B4-BE49-F238E27FC236}">
                <a16:creationId xmlns:a16="http://schemas.microsoft.com/office/drawing/2014/main" id="{9A4EDA17-0A85-9178-B017-4F2C7528F1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904" y="4332055"/>
            <a:ext cx="4555825" cy="82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93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6F6A2-5D7A-B762-D47F-3E026633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8D428E22-2F07-4BF3-2782-26E358907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400" dirty="0">
                <a:ea typeface="+mj-ea"/>
                <a:cs typeface="+mj-cs"/>
              </a:rPr>
              <a:t>build system </a:t>
            </a:r>
            <a:r>
              <a:rPr lang="it-IT" sz="2400" dirty="0" err="1">
                <a:ea typeface="+mj-ea"/>
                <a:cs typeface="+mj-cs"/>
              </a:rPr>
              <a:t>optimization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38B8306-7E69-D62F-41EB-35E334F9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0" y="626566"/>
            <a:ext cx="2952328" cy="1842772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C3C063-06B5-E719-5DDA-CA1227E00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711" y="626566"/>
            <a:ext cx="2570997" cy="4735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6AB52-749D-C86C-41E8-8737ADCA7505}"/>
              </a:ext>
            </a:extLst>
          </p:cNvPr>
          <p:cNvSpPr txBox="1"/>
          <p:nvPr/>
        </p:nvSpPr>
        <p:spPr>
          <a:xfrm>
            <a:off x="5637336" y="732705"/>
            <a:ext cx="4968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400" dirty="0"/>
              <a:t>&gt;600,000 LOC modernized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400" dirty="0"/>
              <a:t>Initially grouped by kind/precision for inlining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rgbClr val="7030A0"/>
                </a:solidFill>
              </a:rPr>
              <a:t>Currently grouped by problem classes </a:t>
            </a:r>
            <a:br>
              <a:rPr lang="en-IT" sz="1400" dirty="0">
                <a:solidFill>
                  <a:srgbClr val="7030A0"/>
                </a:solidFill>
              </a:rPr>
            </a:br>
            <a:r>
              <a:rPr lang="en-IT" sz="1400" dirty="0">
                <a:solidFill>
                  <a:srgbClr val="7030A0"/>
                </a:solidFill>
              </a:rPr>
              <a:t>(precision agnostic) </a:t>
            </a:r>
          </a:p>
          <a:p>
            <a:r>
              <a:rPr lang="en-IT" sz="1400" dirty="0">
                <a:solidFill>
                  <a:srgbClr val="7030A0"/>
                </a:solidFill>
              </a:rPr>
              <a:t>		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 (API) </a:t>
            </a:r>
            <a:r>
              <a:rPr lang="en-IT" sz="1400" dirty="0">
                <a:solidFill>
                  <a:srgbClr val="7030A0"/>
                </a:solidFill>
              </a:rPr>
              <a:t>/ </a:t>
            </a:r>
            <a:r>
              <a:rPr lang="en-IT" sz="1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submodule (implementation) </a:t>
            </a:r>
            <a:r>
              <a:rPr lang="en-IT" sz="1400" dirty="0">
                <a:solidFill>
                  <a:srgbClr val="7030A0"/>
                </a:solidFill>
              </a:rPr>
              <a:t> splitting</a:t>
            </a:r>
          </a:p>
          <a:p>
            <a:endParaRPr lang="en-IT" sz="1400" dirty="0">
              <a:solidFill>
                <a:srgbClr val="7030A0"/>
              </a:solidFill>
            </a:endParaRPr>
          </a:p>
          <a:p>
            <a:r>
              <a:rPr lang="en-IT" sz="1400" dirty="0">
                <a:solidFill>
                  <a:srgbClr val="7030A0"/>
                </a:solidFill>
                <a:sym typeface="Wingdings" pitchFamily="2" charset="2"/>
              </a:rPr>
              <a:t> Great speed-up in build time: from several minutes, it was reduced to few seconds. </a:t>
            </a:r>
          </a:p>
          <a:p>
            <a:endParaRPr lang="en-IT" sz="1400" dirty="0">
              <a:solidFill>
                <a:srgbClr val="7030A0"/>
              </a:solidFill>
              <a:sym typeface="Wingdings" pitchFamily="2" charset="2"/>
            </a:endParaRPr>
          </a:p>
          <a:p>
            <a:endParaRPr lang="en-IT" sz="1400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3B082-3C49-F1F7-0F69-E6C4620EF508}"/>
              </a:ext>
            </a:extLst>
          </p:cNvPr>
          <p:cNvSpPr/>
          <p:nvPr/>
        </p:nvSpPr>
        <p:spPr bwMode="auto">
          <a:xfrm>
            <a:off x="5709344" y="3481635"/>
            <a:ext cx="4752528" cy="1880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T" sz="1050" b="1" dirty="0">
                <a:solidFill>
                  <a:schemeClr val="tx1"/>
                </a:solidFill>
                <a:sym typeface="Wingdings" pitchFamily="2" charset="2"/>
              </a:rPr>
              <a:t>Mac M1 MAX Build Performance summary </a:t>
            </a:r>
            <a:br>
              <a:rPr lang="en-IT" sz="1050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1050" dirty="0" err="1">
                <a:solidFill>
                  <a:schemeClr val="tx1"/>
                </a:solidFill>
              </a:rPr>
              <a:t>Cmake</a:t>
            </a:r>
            <a:r>
              <a:rPr lang="en-GB" sz="1050" dirty="0">
                <a:solidFill>
                  <a:schemeClr val="tx1"/>
                </a:solidFill>
              </a:rPr>
              <a:t>, </a:t>
            </a:r>
            <a:r>
              <a:rPr lang="en-GB" sz="1050" dirty="0" err="1">
                <a:solidFill>
                  <a:schemeClr val="tx1"/>
                </a:solidFill>
              </a:rPr>
              <a:t>Makefile</a:t>
            </a:r>
            <a:r>
              <a:rPr lang="en-GB" sz="1050" dirty="0">
                <a:solidFill>
                  <a:schemeClr val="tx1"/>
                </a:solidFill>
              </a:rPr>
              <a:t>, </a:t>
            </a:r>
            <a:r>
              <a:rPr lang="en-GB" sz="1050" dirty="0" err="1">
                <a:solidFill>
                  <a:schemeClr val="tx1"/>
                </a:solidFill>
              </a:rPr>
              <a:t>gfortran</a:t>
            </a:r>
            <a:r>
              <a:rPr lang="en-GB" sz="1050" dirty="0">
                <a:solidFill>
                  <a:schemeClr val="tx1"/>
                </a:solidFill>
              </a:rPr>
              <a:t> 15.1.0</a:t>
            </a:r>
            <a:endParaRPr lang="en-IT" sz="1050" b="1" dirty="0">
              <a:solidFill>
                <a:schemeClr val="tx1"/>
              </a:solidFill>
              <a:sym typeface="Wingdings" pitchFamily="2" charset="2"/>
            </a:endParaRPr>
          </a:p>
          <a:p>
            <a:endParaRPr lang="en-IT" sz="105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1050" b="1" dirty="0">
                <a:solidFill>
                  <a:schemeClr val="tx1"/>
                </a:solidFill>
              </a:rPr>
              <a:t>Fortran Standard Library</a:t>
            </a:r>
            <a:br>
              <a:rPr lang="en-GB" sz="1050" dirty="0">
                <a:solidFill>
                  <a:schemeClr val="tx1"/>
                </a:solidFill>
              </a:rPr>
            </a:br>
            <a:r>
              <a:rPr lang="en-GB" sz="1050" dirty="0">
                <a:solidFill>
                  <a:schemeClr val="tx1"/>
                </a:solidFill>
              </a:rPr>
              <a:t>- Wall Clock Time: 22.86 seconds</a:t>
            </a:r>
            <a:br>
              <a:rPr lang="en-GB" sz="1050" dirty="0">
                <a:solidFill>
                  <a:schemeClr val="tx1"/>
                </a:solidFill>
              </a:rPr>
            </a:br>
            <a:r>
              <a:rPr lang="en-GB" sz="1050" dirty="0">
                <a:solidFill>
                  <a:schemeClr val="tx1"/>
                </a:solidFill>
              </a:rPr>
              <a:t>- Total CPU Time: 133.26 seconds (121.95 user + 11.31 system)</a:t>
            </a:r>
            <a:br>
              <a:rPr lang="en-GB" sz="1050" dirty="0">
                <a:solidFill>
                  <a:schemeClr val="tx1"/>
                </a:solidFill>
              </a:rPr>
            </a:br>
            <a:r>
              <a:rPr lang="en-GB" sz="1050" dirty="0">
                <a:solidFill>
                  <a:schemeClr val="tx1"/>
                </a:solidFill>
              </a:rPr>
              <a:t>- CPU Utilization: ~5.8x (effectively using parallel cores)</a:t>
            </a:r>
            <a:br>
              <a:rPr lang="en-GB" sz="1050" dirty="0">
                <a:solidFill>
                  <a:schemeClr val="tx1"/>
                </a:solidFill>
              </a:rPr>
            </a:br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b="1" dirty="0">
                <a:solidFill>
                  <a:schemeClr val="tx1"/>
                </a:solidFill>
              </a:rPr>
              <a:t>BLAS/LAPACK Specific Estimate</a:t>
            </a:r>
            <a:r>
              <a:rPr lang="en-GB" sz="1050" dirty="0">
                <a:solidFill>
                  <a:schemeClr val="tx1"/>
                </a:solidFill>
              </a:rPr>
              <a:t> (~43% of total build)</a:t>
            </a:r>
          </a:p>
          <a:p>
            <a:r>
              <a:rPr lang="en-GB" sz="1050" dirty="0">
                <a:solidFill>
                  <a:schemeClr val="tx1"/>
                </a:solidFill>
              </a:rPr>
              <a:t>- Wall clock: ~10 seconds</a:t>
            </a:r>
          </a:p>
          <a:p>
            <a:r>
              <a:rPr lang="en-GB" sz="1050" dirty="0">
                <a:solidFill>
                  <a:schemeClr val="tx1"/>
                </a:solidFill>
              </a:rPr>
              <a:t>- CPU time: ~57 seconds</a:t>
            </a:r>
          </a:p>
        </p:txBody>
      </p:sp>
    </p:spTree>
    <p:extLst>
      <p:ext uri="{BB962C8B-B14F-4D97-AF65-F5344CB8AC3E}">
        <p14:creationId xmlns:p14="http://schemas.microsoft.com/office/powerpoint/2010/main" val="294524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46EE3-CFEB-C6B1-59CB-7073F6447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45410E1-A7C3-EAEF-EEFC-9DD84BA8D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400" dirty="0">
                <a:ea typeface="+mj-ea"/>
                <a:cs typeface="+mj-cs"/>
              </a:rPr>
              <a:t>3 build </a:t>
            </a:r>
            <a:r>
              <a:rPr lang="it-IT" sz="2400" dirty="0" err="1">
                <a:ea typeface="+mj-ea"/>
                <a:cs typeface="+mj-cs"/>
              </a:rPr>
              <a:t>methods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109571" name="TextBox 109570"/>
          <p:cNvSpPr txBox="1"/>
          <p:nvPr/>
        </p:nvSpPr>
        <p:spPr>
          <a:xfrm>
            <a:off x="308744" y="457299"/>
            <a:ext cx="8378056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800" dirty="0"/>
          </a:p>
          <a:p>
            <a:pPr>
              <a:spcBef>
                <a:spcPts val="0"/>
              </a:spcBef>
              <a:spcAft>
                <a:spcPts val="800"/>
              </a:spcAft>
              <a:defRPr sz="2000" b="1"/>
            </a:pPr>
            <a:r>
              <a:rPr sz="1600" dirty="0">
                <a:solidFill>
                  <a:srgbClr val="C00000"/>
                </a:solidFill>
              </a:rPr>
              <a:t>1. </a:t>
            </a:r>
            <a:r>
              <a:rPr sz="1600" dirty="0" err="1">
                <a:solidFill>
                  <a:srgbClr val="C00000"/>
                </a:solidFill>
              </a:rPr>
              <a:t>CMake</a:t>
            </a:r>
            <a:r>
              <a:rPr sz="1600" dirty="0">
                <a:solidFill>
                  <a:srgbClr val="C00000"/>
                </a:solidFill>
              </a:rPr>
              <a:t> (Primary Build System)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Major build method with full customization support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Controls compiler flags, optimization levels, and library linking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Modularized builds in progress: build only specific </a:t>
            </a:r>
            <a:r>
              <a:rPr sz="1100" dirty="0" err="1"/>
              <a:t>stdlib</a:t>
            </a:r>
            <a:r>
              <a:rPr sz="1100" dirty="0"/>
              <a:t> components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Industry-standard for large-scale Fortran projects</a:t>
            </a:r>
          </a:p>
          <a:p>
            <a:pPr>
              <a:spcBef>
                <a:spcPts val="1600"/>
              </a:spcBef>
              <a:spcAft>
                <a:spcPts val="800"/>
              </a:spcAft>
              <a:defRPr sz="2000" b="1"/>
            </a:pPr>
            <a:r>
              <a:rPr sz="1600" dirty="0">
                <a:solidFill>
                  <a:srgbClr val="C00000"/>
                </a:solidFill>
              </a:rPr>
              <a:t>2. Fortran Package Manager (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fpm</a:t>
            </a:r>
            <a:r>
              <a:rPr sz="1600" dirty="0">
                <a:solidFill>
                  <a:srgbClr val="C00000"/>
                </a:solidFill>
              </a:rPr>
              <a:t>)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Available via </a:t>
            </a:r>
            <a:r>
              <a:rPr sz="11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stdlib</a:t>
            </a:r>
            <a:r>
              <a:rPr sz="1100" b="1" dirty="0">
                <a:latin typeface="Consolas" panose="020B0609020204030204" pitchFamily="49" charset="0"/>
                <a:cs typeface="Consolas" panose="020B0609020204030204" pitchFamily="49" charset="0"/>
              </a:rPr>
              <a:t>-fpm </a:t>
            </a:r>
            <a:r>
              <a:rPr sz="1100" dirty="0"/>
              <a:t>and </a:t>
            </a:r>
            <a:r>
              <a:rPr sz="1100" b="1" dirty="0">
                <a:latin typeface="Consolas" panose="020B0609020204030204" pitchFamily="49" charset="0"/>
                <a:cs typeface="Consolas" panose="020B0609020204030204" pitchFamily="49" charset="0"/>
              </a:rPr>
              <a:t>stdlib-fpm-ilp64 </a:t>
            </a:r>
            <a:r>
              <a:rPr sz="1100" dirty="0"/>
              <a:t>branches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Automatically kept up-to-date with each </a:t>
            </a:r>
            <a:r>
              <a:rPr sz="1100" dirty="0" err="1"/>
              <a:t>stdlib</a:t>
            </a:r>
            <a:r>
              <a:rPr sz="1100" dirty="0"/>
              <a:t> release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b="1" dirty="0"/>
              <a:t>Metapackage</a:t>
            </a:r>
            <a:r>
              <a:rPr sz="1100" dirty="0"/>
              <a:t> support: </a:t>
            </a:r>
            <a:r>
              <a:rPr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stdlib</a:t>
            </a:r>
            <a:r>
              <a:rPr sz="1100" dirty="0">
                <a:latin typeface="Consolas" panose="020B0609020204030204" pitchFamily="49" charset="0"/>
                <a:cs typeface="Consolas" panose="020B0609020204030204" pitchFamily="49" charset="0"/>
              </a:rPr>
              <a:t> = "*" </a:t>
            </a:r>
            <a:r>
              <a:rPr sz="1100" dirty="0"/>
              <a:t>builds standard library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Smart BLAS/LAPACK linking: </a:t>
            </a:r>
            <a:r>
              <a:rPr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blas</a:t>
            </a:r>
            <a:r>
              <a:rPr sz="1100" dirty="0">
                <a:latin typeface="Consolas" panose="020B0609020204030204" pitchFamily="49" charset="0"/>
                <a:cs typeface="Consolas" panose="020B0609020204030204" pitchFamily="49" charset="0"/>
              </a:rPr>
              <a:t> = "*" </a:t>
            </a:r>
            <a:r>
              <a:rPr sz="1100" dirty="0"/>
              <a:t>auto-detects and links external libraries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Macro-based backend selection (internal vs. Accelerate/</a:t>
            </a:r>
            <a:r>
              <a:rPr sz="1100" dirty="0" err="1"/>
              <a:t>OpenBLAS</a:t>
            </a:r>
            <a:r>
              <a:rPr sz="1100" dirty="0"/>
              <a:t>/MKL)</a:t>
            </a:r>
          </a:p>
          <a:p>
            <a:pPr>
              <a:spcBef>
                <a:spcPts val="1600"/>
              </a:spcBef>
              <a:spcAft>
                <a:spcPts val="800"/>
              </a:spcAft>
              <a:defRPr sz="2000" b="1"/>
            </a:pPr>
            <a:r>
              <a:rPr sz="1600" dirty="0">
                <a:solidFill>
                  <a:srgbClr val="C00000"/>
                </a:solidFill>
              </a:rPr>
              <a:t>3. Python Deployment Script (</a:t>
            </a:r>
            <a:r>
              <a:rPr sz="16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fypp_deployment.py</a:t>
            </a:r>
            <a:r>
              <a:rPr sz="1600" dirty="0">
                <a:solidFill>
                  <a:srgbClr val="C00000"/>
                </a:solidFill>
              </a:rPr>
              <a:t>)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Generate custom FPM-enabled packages with tailored configurations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Control </a:t>
            </a:r>
            <a:r>
              <a:rPr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fypp</a:t>
            </a:r>
            <a:r>
              <a:rPr sz="1100" dirty="0"/>
              <a:t> preprocessor macros: </a:t>
            </a:r>
            <a:r>
              <a:rPr sz="1100" dirty="0"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with_qp</a:t>
            </a:r>
            <a:r>
              <a:rPr sz="1100" dirty="0">
                <a:latin typeface="Consolas" panose="020B0609020204030204" pitchFamily="49" charset="0"/>
                <a:cs typeface="Consolas" panose="020B0609020204030204" pitchFamily="49" charset="0"/>
              </a:rPr>
              <a:t>, --</a:t>
            </a:r>
            <a:r>
              <a:rPr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with_xdp</a:t>
            </a:r>
            <a:r>
              <a:rPr sz="1100" dirty="0">
                <a:latin typeface="Consolas" panose="020B0609020204030204" pitchFamily="49" charset="0"/>
                <a:cs typeface="Consolas" panose="020B0609020204030204" pitchFamily="49" charset="0"/>
              </a:rPr>
              <a:t>, --with_ilp64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Set maximum array rank (default: 4, up to 15)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Enable extended precision: </a:t>
            </a:r>
            <a:r>
              <a:rPr sz="1100" dirty="0">
                <a:latin typeface="Consolas" panose="020B0609020204030204" pitchFamily="49" charset="0"/>
                <a:cs typeface="Consolas" panose="020B0609020204030204" pitchFamily="49" charset="0"/>
              </a:rPr>
              <a:t>real128</a:t>
            </a:r>
            <a:r>
              <a:rPr sz="1100" dirty="0"/>
              <a:t> (quadruple), </a:t>
            </a:r>
            <a:r>
              <a:rPr sz="1100" dirty="0">
                <a:latin typeface="Consolas" panose="020B0609020204030204" pitchFamily="49" charset="0"/>
                <a:cs typeface="Consolas" panose="020B0609020204030204" pitchFamily="49" charset="0"/>
              </a:rPr>
              <a:t>real80</a:t>
            </a:r>
            <a:r>
              <a:rPr sz="1100" dirty="0"/>
              <a:t> (extended double)</a:t>
            </a:r>
          </a:p>
          <a:p>
            <a:pPr lvl="1">
              <a:spcAft>
                <a:spcPts val="400"/>
              </a:spcAft>
              <a:defRPr sz="1400"/>
            </a:pPr>
            <a:r>
              <a:rPr lang="en-US" sz="1100" dirty="0"/>
              <a:t>   </a:t>
            </a:r>
            <a:r>
              <a:rPr sz="1100" dirty="0"/>
              <a:t>Perfect for specialized applications requiring non-standard features</a:t>
            </a:r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AFA90A0-484B-3FA4-22F4-ABB01332A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457" y="2861594"/>
            <a:ext cx="3676801" cy="2566295"/>
          </a:xfrm>
          <a:prstGeom prst="rect">
            <a:avLst/>
          </a:prstGeom>
        </p:spPr>
      </p:pic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81A4FCD-80FD-FC67-266A-FA842CEB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456" y="626566"/>
            <a:ext cx="3676801" cy="23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18E48-4236-50BF-2723-047E086F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DBBB3-C1AA-B4B9-69F4-83598E69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89" y="626567"/>
            <a:ext cx="10300600" cy="5164634"/>
          </a:xfrm>
        </p:spPr>
        <p:txBody>
          <a:bodyPr/>
          <a:lstStyle/>
          <a:p>
            <a:r>
              <a:rPr lang="en-IT" sz="1200" dirty="0"/>
              <a:t>Backward Differentiation Formulae (BDF) coefficients for order 6 </a:t>
            </a:r>
            <a:r>
              <a:rPr lang="en-IT" sz="1200" dirty="0">
                <a:sym typeface="Wingdings" pitchFamily="2" charset="2"/>
              </a:rPr>
              <a:t> Quadruple-precision solve</a:t>
            </a:r>
            <a:endParaRPr lang="en-IT" sz="1200" dirty="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530EA4BA-1D8C-3E5E-2AF6-58619F35B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400" dirty="0">
                <a:ea typeface="+mj-ea"/>
                <a:cs typeface="+mj-cs"/>
              </a:rPr>
              <a:t>Precision-</a:t>
            </a:r>
            <a:r>
              <a:rPr lang="it-IT" sz="2400" dirty="0" err="1">
                <a:ea typeface="+mj-ea"/>
                <a:cs typeface="+mj-cs"/>
              </a:rPr>
              <a:t>agnostic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example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19" name="Picture 1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A49ECE5-675E-1531-7470-437BCAD45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04" y="874219"/>
            <a:ext cx="6005209" cy="3875608"/>
          </a:xfrm>
          <a:prstGeom prst="rect">
            <a:avLst/>
          </a:prstGeom>
        </p:spPr>
      </p:pic>
      <p:pic>
        <p:nvPicPr>
          <p:cNvPr id="25" name="Picture 2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E3F9F89-9FDC-9D6F-AEE3-3D9B5519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84" y="889347"/>
            <a:ext cx="3947320" cy="386837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07260C-9250-4F36-F2DE-D01FC6047B59}"/>
              </a:ext>
            </a:extLst>
          </p:cNvPr>
          <p:cNvCxnSpPr/>
          <p:nvPr/>
        </p:nvCxnSpPr>
        <p:spPr bwMode="auto">
          <a:xfrm flipV="1">
            <a:off x="5277296" y="4345731"/>
            <a:ext cx="432048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3DCF010-924C-5C53-48F3-6D963A60354C}"/>
              </a:ext>
            </a:extLst>
          </p:cNvPr>
          <p:cNvSpPr/>
          <p:nvPr/>
        </p:nvSpPr>
        <p:spPr bwMode="auto">
          <a:xfrm>
            <a:off x="1460872" y="4849787"/>
            <a:ext cx="8280920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600" i="0" u="none" strike="noStrike" normalizeH="0" baseline="0" dirty="0">
                <a:solidFill>
                  <a:schemeClr val="tx1"/>
                </a:solidFill>
                <a:latin typeface="Tahoma" pitchFamily="-112" charset="0"/>
              </a:rPr>
              <a:t>As expected, accuracy of all variables is near 128-bit machine precision</a:t>
            </a:r>
          </a:p>
        </p:txBody>
      </p:sp>
    </p:spTree>
    <p:extLst>
      <p:ext uri="{BB962C8B-B14F-4D97-AF65-F5344CB8AC3E}">
        <p14:creationId xmlns:p14="http://schemas.microsoft.com/office/powerpoint/2010/main" val="239927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F5918-EFFC-D06C-FC7D-A9B684469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Most of us are familiar with high-level </a:t>
            </a:r>
            <a:br>
              <a:rPr lang="en-US" sz="1400" dirty="0"/>
            </a:br>
            <a:r>
              <a:rPr lang="en-US" sz="1400" dirty="0"/>
              <a:t>syntax from other libraries</a:t>
            </a:r>
          </a:p>
          <a:p>
            <a:endParaRPr lang="en-US" sz="1000" dirty="0"/>
          </a:p>
          <a:p>
            <a:r>
              <a:rPr lang="en-US" sz="1400" dirty="0"/>
              <a:t>Do not reinvent wheel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</a:rPr>
              <a:t>numpy.linalg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	</a:t>
            </a:r>
            <a:r>
              <a:rPr lang="en-US" sz="1400" dirty="0" err="1">
                <a:latin typeface="Consolas" panose="020B0609020204030204" pitchFamily="49" charset="0"/>
              </a:rPr>
              <a:t>scipy.linalg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</a:rPr>
              <a:t>Matlab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IMSL </a:t>
            </a:r>
            <a:r>
              <a:rPr lang="en-US" sz="900" dirty="0">
                <a:hlinkClick r:id="rId3"/>
              </a:rPr>
              <a:t>FNL (imsl.com)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	...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/>
              <a:t>	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A003F9-63D0-0F7A-F946-4EF66AA6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High-level API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510D6-7F17-D5AF-C880-F1CDB27CCCA0}"/>
              </a:ext>
            </a:extLst>
          </p:cNvPr>
          <p:cNvSpPr/>
          <p:nvPr/>
        </p:nvSpPr>
        <p:spPr bwMode="auto">
          <a:xfrm>
            <a:off x="6573440" y="1465411"/>
            <a:ext cx="338437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First implementation: </a:t>
            </a:r>
            <a:b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</a:br>
            <a: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mediate among existing APIs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5DAF9-B51B-3D2A-B8D8-422CF78C5DD4}"/>
              </a:ext>
            </a:extLst>
          </p:cNvPr>
          <p:cNvSpPr/>
          <p:nvPr/>
        </p:nvSpPr>
        <p:spPr bwMode="auto">
          <a:xfrm>
            <a:off x="6573440" y="2385382"/>
            <a:ext cx="1512168" cy="7920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Code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3E8D3-3658-D040-F87B-CCCC5032E93A}"/>
              </a:ext>
            </a:extLst>
          </p:cNvPr>
          <p:cNvSpPr/>
          <p:nvPr/>
        </p:nvSpPr>
        <p:spPr bwMode="auto">
          <a:xfrm>
            <a:off x="8231660" y="2385382"/>
            <a:ext cx="1726156" cy="7920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Community Input</a:t>
            </a:r>
            <a:b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</a:br>
            <a: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(Fortran Discourse + GitHub)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EB417DBA-D731-37EE-8CA4-57C0DB8DF283}"/>
              </a:ext>
            </a:extLst>
          </p:cNvPr>
          <p:cNvCxnSpPr>
            <a:stCxn id="2" idx="2"/>
            <a:endCxn id="3" idx="0"/>
          </p:cNvCxnSpPr>
          <p:nvPr/>
        </p:nvCxnSpPr>
        <p:spPr bwMode="auto">
          <a:xfrm rot="5400000">
            <a:off x="7625623" y="1745376"/>
            <a:ext cx="343907" cy="93610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0BCD640A-B513-7901-98B9-8BAE295F8DB3}"/>
              </a:ext>
            </a:extLst>
          </p:cNvPr>
          <p:cNvCxnSpPr>
            <a:stCxn id="2" idx="2"/>
            <a:endCxn id="4" idx="0"/>
          </p:cNvCxnSpPr>
          <p:nvPr/>
        </p:nvCxnSpPr>
        <p:spPr bwMode="auto">
          <a:xfrm rot="16200000" flipH="1">
            <a:off x="8508230" y="1798873"/>
            <a:ext cx="343907" cy="82911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Decision 12">
            <a:extLst>
              <a:ext uri="{FF2B5EF4-FFF2-40B4-BE49-F238E27FC236}">
                <a16:creationId xmlns:a16="http://schemas.microsoft.com/office/drawing/2014/main" id="{9F8865CE-8E58-E18C-BB2A-5C520187680C}"/>
              </a:ext>
            </a:extLst>
          </p:cNvPr>
          <p:cNvSpPr/>
          <p:nvPr/>
        </p:nvSpPr>
        <p:spPr bwMode="auto">
          <a:xfrm>
            <a:off x="7239514" y="3609519"/>
            <a:ext cx="2052228" cy="720080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Iterate?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D8160321-29E5-0054-609F-6963C5CDFAC9}"/>
              </a:ext>
            </a:extLst>
          </p:cNvPr>
          <p:cNvCxnSpPr>
            <a:stCxn id="3" idx="2"/>
            <a:endCxn id="13" idx="0"/>
          </p:cNvCxnSpPr>
          <p:nvPr/>
        </p:nvCxnSpPr>
        <p:spPr bwMode="auto">
          <a:xfrm rot="16200000" flipH="1">
            <a:off x="7581552" y="2925443"/>
            <a:ext cx="432048" cy="93610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F0F46D51-1C22-E060-6B43-915CBACD2903}"/>
              </a:ext>
            </a:extLst>
          </p:cNvPr>
          <p:cNvCxnSpPr>
            <a:stCxn id="4" idx="2"/>
            <a:endCxn id="13" idx="0"/>
          </p:cNvCxnSpPr>
          <p:nvPr/>
        </p:nvCxnSpPr>
        <p:spPr bwMode="auto">
          <a:xfrm rot="5400000">
            <a:off x="8464159" y="2978940"/>
            <a:ext cx="432048" cy="82911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B8F48A3A-6AEF-0EBE-4A91-5F74FF298FB2}"/>
              </a:ext>
            </a:extLst>
          </p:cNvPr>
          <p:cNvCxnSpPr>
            <a:stCxn id="13" idx="3"/>
            <a:endCxn id="2" idx="3"/>
          </p:cNvCxnSpPr>
          <p:nvPr/>
        </p:nvCxnSpPr>
        <p:spPr bwMode="auto">
          <a:xfrm flipV="1">
            <a:off x="9291742" y="1753443"/>
            <a:ext cx="666074" cy="2216116"/>
          </a:xfrm>
          <a:prstGeom prst="bentConnector3">
            <a:avLst>
              <a:gd name="adj1" fmla="val 13432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0EE5780-F259-0834-16E0-535795FC4FC4}"/>
              </a:ext>
            </a:extLst>
          </p:cNvPr>
          <p:cNvSpPr/>
          <p:nvPr/>
        </p:nvSpPr>
        <p:spPr bwMode="auto">
          <a:xfrm>
            <a:off x="1110765" y="2977579"/>
            <a:ext cx="5279487" cy="2448272"/>
          </a:xfrm>
          <a:prstGeom prst="rect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ahoma" pitchFamily="-112" charset="0"/>
              </a:rPr>
              <a:t>Fortran Community feedback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T" sz="1600" dirty="0">
              <a:solidFill>
                <a:srgbClr val="7030A0"/>
              </a:solidFill>
              <a:latin typeface="Tahoma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IT" sz="1600" dirty="0">
                <a:solidFill>
                  <a:srgbClr val="7030A0"/>
                </a:solidFill>
                <a:latin typeface="Tahoma" pitchFamily="-112" charset="0"/>
              </a:rPr>
              <a:t>Performance should not be compromised</a:t>
            </a:r>
            <a:br>
              <a:rPr lang="en-IT" sz="1600" dirty="0">
                <a:solidFill>
                  <a:srgbClr val="7030A0"/>
                </a:solidFill>
                <a:latin typeface="Tahoma" pitchFamily="-112" charset="0"/>
              </a:rPr>
            </a:br>
            <a:r>
              <a:rPr lang="en-IT" sz="1600" dirty="0">
                <a:solidFill>
                  <a:srgbClr val="7030A0"/>
                </a:solidFill>
                <a:latin typeface="Tahoma" pitchFamily="-112" charset="0"/>
              </a:rPr>
              <a:t>	</a:t>
            </a: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 pre-allocated storage</a:t>
            </a:r>
            <a:b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</a:b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	 </a:t>
            </a:r>
            <a:r>
              <a:rPr lang="en-IT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subroutine</a:t>
            </a: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 interfaces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Functional style with </a:t>
            </a:r>
            <a:r>
              <a:rPr lang="en-IT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pure</a:t>
            </a: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, </a:t>
            </a:r>
            <a:r>
              <a:rPr lang="en-IT" sz="1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elemental</a:t>
            </a: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 interfaces where possible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Retain compatibility with LAPACK API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T" sz="1600" dirty="0">
                <a:solidFill>
                  <a:srgbClr val="7030A0"/>
                </a:solidFill>
                <a:latin typeface="Tahoma" pitchFamily="-112" charset="0"/>
                <a:sym typeface="Wingdings" pitchFamily="2" charset="2"/>
              </a:rPr>
              <a:t>	 Ease transition from LAPACK to new API </a:t>
            </a:r>
            <a:endParaRPr lang="en-IT" sz="1600" dirty="0">
              <a:solidFill>
                <a:srgbClr val="7030A0"/>
              </a:solidFill>
              <a:latin typeface="Tahoma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1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50B63-DDC2-6475-A580-B08362C69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31A3C1-D812-A3A8-76D8-A613EC5E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sz="1800" b="0" dirty="0"/>
              <a:t>For each operation, we strive to provide 3 possible interfaces: </a:t>
            </a:r>
          </a:p>
          <a:p>
            <a:endParaRPr lang="en-IT" sz="800" b="0" dirty="0"/>
          </a:p>
          <a:p>
            <a:pPr marL="0" indent="0">
              <a:buNone/>
            </a:pPr>
            <a:r>
              <a:rPr lang="en-IT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Subroutine</a:t>
            </a:r>
            <a:r>
              <a:rPr lang="en-IT" sz="1800" u="sng" dirty="0"/>
              <a:t> interface</a:t>
            </a:r>
            <a:br>
              <a:rPr lang="en-IT" sz="1800" b="0" dirty="0"/>
            </a:br>
            <a:br>
              <a:rPr lang="en-IT" sz="800" b="0" dirty="0"/>
            </a:br>
            <a:r>
              <a:rPr lang="en-IT" sz="1800" b="0" dirty="0"/>
              <a:t>✅ Optional pre-allocated intent(inout) arguments </a:t>
            </a:r>
          </a:p>
          <a:p>
            <a:pPr marL="0" indent="0">
              <a:buNone/>
            </a:pPr>
            <a:r>
              <a:rPr lang="en-IT" sz="1800" b="0" dirty="0"/>
              <a:t>✅ Pure (where applicable) with optional error control</a:t>
            </a:r>
          </a:p>
          <a:p>
            <a:pPr marL="0" indent="0">
              <a:buNone/>
            </a:pPr>
            <a:endParaRPr lang="en-IT" sz="800" b="0" dirty="0"/>
          </a:p>
          <a:p>
            <a:pPr marL="0" indent="0">
              <a:buNone/>
            </a:pPr>
            <a:r>
              <a:rPr lang="en-IT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Functional</a:t>
            </a:r>
            <a:r>
              <a:rPr lang="en-IT" sz="1800" u="sng" dirty="0"/>
              <a:t> interface</a:t>
            </a:r>
          </a:p>
          <a:p>
            <a:pPr marL="0" indent="0">
              <a:buNone/>
            </a:pPr>
            <a:r>
              <a:rPr lang="en-IT" sz="1800" b="0" dirty="0"/>
              <a:t>✅ Pure (where applicable) if no error control</a:t>
            </a:r>
            <a:br>
              <a:rPr lang="en-IT" sz="1800" b="0" dirty="0"/>
            </a:br>
            <a:r>
              <a:rPr lang="en-IT" sz="1800" b="0" dirty="0"/>
              <a:t>✅ Non-pure if error control</a:t>
            </a:r>
          </a:p>
          <a:p>
            <a:pPr marL="0" indent="0">
              <a:buNone/>
            </a:pPr>
            <a:r>
              <a:rPr lang="en-IT" sz="1800" b="0" dirty="0"/>
              <a:t>✅ Internal data allocation</a:t>
            </a:r>
          </a:p>
          <a:p>
            <a:pPr marL="0" indent="0">
              <a:buNone/>
            </a:pPr>
            <a:endParaRPr lang="en-IT" sz="800" b="0" dirty="0"/>
          </a:p>
          <a:p>
            <a:pPr marL="0" indent="0">
              <a:buNone/>
            </a:pPr>
            <a:r>
              <a:rPr lang="en-IT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.operator.</a:t>
            </a:r>
            <a:r>
              <a:rPr lang="en-IT" sz="1800" u="sng" dirty="0"/>
              <a:t> </a:t>
            </a:r>
            <a:r>
              <a:rPr lang="en-GB" sz="1800" u="sng" dirty="0"/>
              <a:t>I</a:t>
            </a:r>
            <a:r>
              <a:rPr lang="en-IT" sz="1800" u="sng" dirty="0"/>
              <a:t>nterface</a:t>
            </a:r>
          </a:p>
          <a:p>
            <a:pPr marL="0" indent="0">
              <a:buNone/>
            </a:pPr>
            <a:r>
              <a:rPr lang="en-IT" sz="1800" b="0" dirty="0"/>
              <a:t>✅ Highest-level, minimal input arguments</a:t>
            </a:r>
          </a:p>
          <a:p>
            <a:pPr marL="0" indent="0">
              <a:buNone/>
            </a:pPr>
            <a:r>
              <a:rPr lang="en-IT" sz="1800" b="0" dirty="0"/>
              <a:t>✅ No error control; internal memory handling</a:t>
            </a:r>
          </a:p>
          <a:p>
            <a:pPr marL="0" indent="0">
              <a:buNone/>
            </a:pPr>
            <a:endParaRPr lang="en-IT" sz="1800" b="0" dirty="0"/>
          </a:p>
          <a:p>
            <a:pPr marL="0" indent="0">
              <a:buNone/>
            </a:pPr>
            <a:endParaRPr lang="en-IT" sz="1800" b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AFE927E-81FF-325A-CC14-F5F83F9C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API design</a:t>
            </a:r>
            <a:endParaRPr lang="en-IT" sz="2800" dirty="0"/>
          </a:p>
        </p:txBody>
      </p:sp>
      <p:pic>
        <p:nvPicPr>
          <p:cNvPr id="15" name="Picture 1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C40BB46-12E4-3731-77A9-7D0E1F07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388" y="2552065"/>
            <a:ext cx="2782570" cy="1289050"/>
          </a:xfrm>
          <a:prstGeom prst="rect">
            <a:avLst/>
          </a:prstGeom>
        </p:spPr>
      </p:pic>
      <p:pic>
        <p:nvPicPr>
          <p:cNvPr id="17" name="Picture 16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36996879-04AC-F0FB-5C9C-402BD73FF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058" y="3811585"/>
            <a:ext cx="2729230" cy="1555750"/>
          </a:xfrm>
          <a:prstGeom prst="rect">
            <a:avLst/>
          </a:prstGeom>
        </p:spPr>
      </p:pic>
      <p:pic>
        <p:nvPicPr>
          <p:cNvPr id="19" name="Picture 18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597B014D-D2F3-07C5-908A-623908EE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48" y="1203645"/>
            <a:ext cx="360045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4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E9971-60B7-4D12-894D-A5702CF3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7DFD62-31DA-CD34-7675-725CD632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stdlib</a:t>
            </a:r>
            <a:r>
              <a:rPr lang="en-IT" sz="1800" dirty="0"/>
              <a:t> now offers a feature-complete, precision-agnostic Linear Algebra API</a:t>
            </a:r>
          </a:p>
          <a:p>
            <a:r>
              <a:rPr lang="en-IT" sz="1800" b="0" dirty="0"/>
              <a:t>Some interfaces may still change, but most of them have are stabilized already</a:t>
            </a:r>
            <a:br>
              <a:rPr lang="en-IT" sz="1800" b="0" dirty="0"/>
            </a:br>
            <a:endParaRPr lang="en-IT" sz="1800" b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E6059E6-AA1D-A259-B066-E2AC4BF5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Feature-complete API</a:t>
            </a:r>
            <a:endParaRPr lang="en-IT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99ECCC-9F08-C3E6-D5C5-605E303E073F}"/>
              </a:ext>
            </a:extLst>
          </p:cNvPr>
          <p:cNvSpPr/>
          <p:nvPr/>
        </p:nvSpPr>
        <p:spPr bwMode="auto">
          <a:xfrm>
            <a:off x="240238" y="1606304"/>
            <a:ext cx="2300754" cy="2163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600" b="1"/>
            </a:pPr>
            <a:r>
              <a:rPr lang="en-GB" sz="1400" dirty="0"/>
              <a:t>Matrix Operations: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/>
              <a:t>eye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diag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/>
              <a:t>trace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outer_product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kronecker_product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cross_product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hermitian</a:t>
            </a:r>
            <a:endParaRPr lang="en-GB" sz="1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347618-97B5-FA2D-B257-FDD247B04A4B}"/>
              </a:ext>
            </a:extLst>
          </p:cNvPr>
          <p:cNvSpPr/>
          <p:nvPr/>
        </p:nvSpPr>
        <p:spPr bwMode="auto">
          <a:xfrm>
            <a:off x="4658110" y="3659781"/>
            <a:ext cx="2043985" cy="16825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600" b="1"/>
            </a:pPr>
            <a:r>
              <a:rPr lang="en-GB" sz="1400" dirty="0"/>
              <a:t>Decompositions: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chol</a:t>
            </a:r>
            <a:r>
              <a:rPr lang="en-GB" sz="1200" dirty="0"/>
              <a:t> / </a:t>
            </a:r>
            <a:r>
              <a:rPr lang="en-GB" sz="1200" dirty="0" err="1"/>
              <a:t>cholesky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qr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svd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svdvals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schur</a:t>
            </a:r>
            <a:endParaRPr lang="en-GB" sz="1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84BCB5-886D-784E-B083-8B12C8EBB08B}"/>
              </a:ext>
            </a:extLst>
          </p:cNvPr>
          <p:cNvSpPr/>
          <p:nvPr/>
        </p:nvSpPr>
        <p:spPr bwMode="auto">
          <a:xfrm>
            <a:off x="3333080" y="1688246"/>
            <a:ext cx="1798110" cy="16825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600" b="1"/>
            </a:pPr>
            <a:r>
              <a:rPr lang="en-GB" sz="1400" dirty="0"/>
              <a:t>Eigenvalues &amp; Eigenvectors: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eig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eigh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eigvals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eigvalsh</a:t>
            </a:r>
            <a:endParaRPr lang="en-GB" sz="12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C54542-D6FE-F9F3-B75A-E2179028B550}"/>
              </a:ext>
            </a:extLst>
          </p:cNvPr>
          <p:cNvSpPr/>
          <p:nvPr/>
        </p:nvSpPr>
        <p:spPr bwMode="auto">
          <a:xfrm>
            <a:off x="7196616" y="4029057"/>
            <a:ext cx="1903335" cy="1345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600" b="1"/>
            </a:pPr>
            <a:r>
              <a:rPr lang="en-GB" sz="1400" dirty="0"/>
              <a:t>Vector &amp; Matrix Norms: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/>
              <a:t>norm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mnorm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get_norm</a:t>
            </a:r>
            <a:endParaRPr lang="en-GB" sz="1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DF41CD-274B-1309-5E33-150026AE2CC8}"/>
              </a:ext>
            </a:extLst>
          </p:cNvPr>
          <p:cNvSpPr/>
          <p:nvPr/>
        </p:nvSpPr>
        <p:spPr bwMode="auto">
          <a:xfrm>
            <a:off x="2165275" y="3659781"/>
            <a:ext cx="1974594" cy="16825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600" b="1"/>
            </a:pPr>
            <a:r>
              <a:rPr lang="en-GB" sz="1400" dirty="0"/>
              <a:t>Linear Systems: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/>
              <a:t>solve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solve_lu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solve_lstsq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lstsq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lstsq_space</a:t>
            </a:r>
            <a:endParaRPr lang="en-GB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3E8F0FA-3C2F-1272-C6BC-FC6EF8964C0F}"/>
              </a:ext>
            </a:extLst>
          </p:cNvPr>
          <p:cNvSpPr/>
          <p:nvPr/>
        </p:nvSpPr>
        <p:spPr bwMode="auto">
          <a:xfrm>
            <a:off x="5490125" y="1746373"/>
            <a:ext cx="2506598" cy="14979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600" b="1"/>
            </a:pPr>
            <a:r>
              <a:rPr lang="en-GB" sz="1400" dirty="0"/>
              <a:t>Matrix Properties: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/>
              <a:t>det (.det.)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inv</a:t>
            </a:r>
            <a:r>
              <a:rPr lang="en-GB" sz="1200" dirty="0"/>
              <a:t> / invert (.inv.)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pinv</a:t>
            </a:r>
            <a:r>
              <a:rPr lang="en-GB" sz="1200" dirty="0"/>
              <a:t> / </a:t>
            </a:r>
            <a:r>
              <a:rPr lang="en-GB" sz="1200" dirty="0" err="1"/>
              <a:t>pseudoinvert</a:t>
            </a:r>
            <a:r>
              <a:rPr lang="en-GB" sz="1200" dirty="0"/>
              <a:t> (.</a:t>
            </a:r>
            <a:r>
              <a:rPr lang="en-GB" sz="1200" dirty="0" err="1"/>
              <a:t>pinv</a:t>
            </a:r>
            <a:r>
              <a:rPr lang="en-GB" sz="1200" dirty="0"/>
              <a:t>.)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551CDC9-F869-265B-8344-D29AD3F9046C}"/>
              </a:ext>
            </a:extLst>
          </p:cNvPr>
          <p:cNvSpPr/>
          <p:nvPr/>
        </p:nvSpPr>
        <p:spPr bwMode="auto">
          <a:xfrm>
            <a:off x="8461072" y="1822060"/>
            <a:ext cx="2232248" cy="20882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 sz="1600" b="1"/>
            </a:pPr>
            <a:r>
              <a:rPr lang="en-GB" sz="1400" dirty="0"/>
              <a:t>Matrix Tests:</a:t>
            </a:r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is_square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is_diagonal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is_symmetric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is_skew_symmetric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is_hermitian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is_triangular</a:t>
            </a:r>
            <a:endParaRPr lang="en-GB" sz="1200" dirty="0"/>
          </a:p>
          <a:p>
            <a:pPr lvl="1">
              <a:spcAft>
                <a:spcPts val="300"/>
              </a:spcAft>
              <a:defRPr sz="1400"/>
            </a:pPr>
            <a:r>
              <a:rPr lang="en-GB" sz="1200" dirty="0" err="1"/>
              <a:t>is_hessenberg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225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628F8-88E1-4807-7BD5-A574083A0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105C3E-2384-6E9A-F065-090BB992F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sz="1800" dirty="0"/>
              <a:t>Trade-offs between expressivity and performance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22D77A9-4145-660C-E38B-73ACB847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Error Handling</a:t>
            </a:r>
            <a:endParaRPr lang="en-IT" sz="2800" dirty="0"/>
          </a:p>
        </p:txBody>
      </p:sp>
      <p:pic>
        <p:nvPicPr>
          <p:cNvPr id="3" name="Picture 2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77063149-844D-4EBB-2CFB-423CFDB6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80" y="2833563"/>
            <a:ext cx="4617543" cy="2664296"/>
          </a:xfrm>
          <a:prstGeom prst="rect">
            <a:avLst/>
          </a:prstGeom>
        </p:spPr>
      </p:pic>
      <p:pic>
        <p:nvPicPr>
          <p:cNvPr id="13" name="Picture 1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1153F6C-87AE-DA49-B0CB-1EF61BBF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35" y="1177379"/>
            <a:ext cx="3176912" cy="1691258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C90EFE2-9EAA-D516-1F6E-F7E07CD60F5E}"/>
              </a:ext>
            </a:extLst>
          </p:cNvPr>
          <p:cNvSpPr txBox="1">
            <a:spLocks/>
          </p:cNvSpPr>
          <p:nvPr/>
        </p:nvSpPr>
        <p:spPr>
          <a:xfrm>
            <a:off x="3557892" y="1252041"/>
            <a:ext cx="6941797" cy="4032448"/>
          </a:xfrm>
          <a:prstGeom prst="rect">
            <a:avLst/>
          </a:prstGeom>
        </p:spPr>
        <p:txBody>
          <a:bodyPr/>
          <a:lstStyle>
            <a:lvl1pPr marL="457326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12" charset="2"/>
              <a:buChar char="n"/>
              <a:defRPr sz="3734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990872" indent="-3811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Font typeface="Arial" pitchFamily="34" charset="0"/>
              <a:buChar char="•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524419" indent="-30488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Char char="•"/>
              <a:defRPr sz="2134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2134187" indent="-30488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Font typeface="Wingdings" pitchFamily="-112" charset="2"/>
              <a:buChar char="ü"/>
              <a:defRPr sz="18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743954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1600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3353722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3963490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4573257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183025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-112" charset="2"/>
              <a:buNone/>
            </a:pPr>
            <a:r>
              <a:rPr lang="en-IT" sz="1400" kern="0" dirty="0"/>
              <a:t>✅  Fixed-size type for fast stack storage</a:t>
            </a:r>
          </a:p>
          <a:p>
            <a:pPr marL="0" indent="0">
              <a:buFont typeface="Wingdings" pitchFamily="-112" charset="2"/>
              <a:buNone/>
            </a:pPr>
            <a:endParaRPr lang="en-IT" sz="1400" kern="0" dirty="0"/>
          </a:p>
          <a:p>
            <a:pPr marL="0" indent="0">
              <a:buNone/>
            </a:pPr>
            <a:r>
              <a:rPr lang="en-IT" sz="1400" kern="0" dirty="0"/>
              <a:t>✅  </a:t>
            </a:r>
            <a:r>
              <a:rPr lang="en-IT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class(*) </a:t>
            </a:r>
            <a:r>
              <a:rPr lang="en-IT" sz="1400" kern="0" dirty="0"/>
              <a:t>initializer pretty prints mixed text/data arguments</a:t>
            </a:r>
          </a:p>
          <a:p>
            <a:pPr marL="0" indent="0">
              <a:buFont typeface="Wingdings" pitchFamily="-112" charset="2"/>
              <a:buNone/>
            </a:pPr>
            <a:endParaRPr lang="en-IT" sz="1400" kern="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8A35DF9-6901-5ABC-A6F9-954554FDFFA6}"/>
              </a:ext>
            </a:extLst>
          </p:cNvPr>
          <p:cNvSpPr txBox="1">
            <a:spLocks/>
          </p:cNvSpPr>
          <p:nvPr/>
        </p:nvSpPr>
        <p:spPr>
          <a:xfrm>
            <a:off x="5061272" y="2185491"/>
            <a:ext cx="5590817" cy="3251398"/>
          </a:xfrm>
          <a:prstGeom prst="rect">
            <a:avLst/>
          </a:prstGeom>
        </p:spPr>
        <p:txBody>
          <a:bodyPr/>
          <a:lstStyle>
            <a:lvl1pPr marL="457326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12" charset="2"/>
              <a:buChar char="n"/>
              <a:defRPr sz="3734" b="1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990872" indent="-3811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Font typeface="Arial" pitchFamily="34" charset="0"/>
              <a:buChar char="•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524419" indent="-30488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Char char="•"/>
              <a:defRPr sz="2134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2134187" indent="-30488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Font typeface="Wingdings" pitchFamily="-112" charset="2"/>
              <a:buChar char="ü"/>
              <a:defRPr sz="18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743954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1600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3353722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3963490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4573257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183025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-112" charset="2"/>
              <a:buNone/>
            </a:pPr>
            <a:r>
              <a:rPr lang="en-IT" sz="1400" kern="0" dirty="0"/>
              <a:t>✅  All procedures enable error 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2A909-1F2E-4988-E696-B510B6240C9A}"/>
              </a:ext>
            </a:extLst>
          </p:cNvPr>
          <p:cNvSpPr/>
          <p:nvPr/>
        </p:nvSpPr>
        <p:spPr bwMode="auto">
          <a:xfrm>
            <a:off x="5127218" y="2545023"/>
            <a:ext cx="5366409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Subroutines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 (incl. 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pure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 ones)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T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type(state_type), optional, intent(out) :: err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r>
              <a:rPr lang="en-IT" sz="1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Return state handler if present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Halt on error if .not. present</a:t>
            </a:r>
            <a:endParaRPr kumimoji="0" lang="en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BB75A-DEBA-2811-3D61-56C429F1277E}"/>
              </a:ext>
            </a:extLst>
          </p:cNvPr>
          <p:cNvSpPr/>
          <p:nvPr/>
        </p:nvSpPr>
        <p:spPr bwMode="auto">
          <a:xfrm>
            <a:off x="5127217" y="3854041"/>
            <a:ext cx="5366409" cy="12241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Functions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 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  <a:sym typeface="Wingdings" pitchFamily="2" charset="2"/>
              </a:rPr>
              <a:t> handling via 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interface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  <a:sym typeface="Wingdings" pitchFamily="2" charset="2"/>
              </a:rPr>
              <a:t>s</a:t>
            </a:r>
            <a:endParaRPr kumimoji="0" lang="en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r>
              <a:rPr lang="en-IT" sz="1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A `pure` version with no state output  halt on error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A non-pure version with state output that never halts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</a:t>
            </a:r>
            <a:endParaRPr kumimoji="0" lang="en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EAB9CA-4957-5A00-3FAF-A23D1576F9CF}"/>
              </a:ext>
            </a:extLst>
          </p:cNvPr>
          <p:cNvSpPr/>
          <p:nvPr/>
        </p:nvSpPr>
        <p:spPr bwMode="auto">
          <a:xfrm>
            <a:off x="5127216" y="5146203"/>
            <a:ext cx="5366409" cy="3516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.operators.</a:t>
            </a: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 `pure`  error stop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on errors</a:t>
            </a:r>
            <a:endParaRPr kumimoji="0" lang="en-IT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9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3E388-2FFA-0140-DA1F-C44A6D5F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B1DABB7-9C5B-0881-7C37-929D6760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solve</a:t>
            </a:r>
            <a:r>
              <a:rPr lang="en-US" sz="2800" dirty="0"/>
              <a:t>: benchmark</a:t>
            </a:r>
            <a:endParaRPr lang="en-I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5D716-80C4-9125-69B2-9733B4676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440" y="1105371"/>
            <a:ext cx="4032448" cy="4248472"/>
          </a:xfrm>
        </p:spPr>
        <p:txBody>
          <a:bodyPr/>
          <a:lstStyle/>
          <a:p>
            <a:r>
              <a:rPr lang="en-IT" sz="1400" b="0" dirty="0"/>
              <a:t>10-core Apple M1 MAX w/ 32GB RAM</a:t>
            </a:r>
            <a:br>
              <a:rPr lang="en-IT" sz="1400" b="0" dirty="0"/>
            </a:br>
            <a:r>
              <a:rPr lang="en-IT" sz="1400" b="0" dirty="0"/>
              <a:t>gfortran 15.1.0</a:t>
            </a:r>
          </a:p>
          <a:p>
            <a:endParaRPr lang="en-IT" sz="1400" b="0" dirty="0"/>
          </a:p>
          <a:p>
            <a:r>
              <a:rPr lang="en-IT" sz="1400" b="0" dirty="0"/>
              <a:t>Modernized Fortran implementation:</a:t>
            </a:r>
            <a:br>
              <a:rPr lang="en-IT" sz="1400" b="0" dirty="0"/>
            </a:br>
            <a:r>
              <a:rPr lang="en-GB" sz="700" dirty="0">
                <a:latin typeface="Consolas" panose="020B0609020204030204" pitchFamily="49" charset="0"/>
                <a:cs typeface="Consolas" panose="020B0609020204030204" pitchFamily="49" charset="0"/>
              </a:rPr>
              <a:t>-O3 -march=native -</a:t>
            </a:r>
            <a:r>
              <a:rPr lang="en-GB" sz="700" dirty="0" err="1">
                <a:latin typeface="Consolas" panose="020B0609020204030204" pitchFamily="49" charset="0"/>
                <a:cs typeface="Consolas" panose="020B0609020204030204" pitchFamily="49" charset="0"/>
              </a:rPr>
              <a:t>ffast</a:t>
            </a:r>
            <a:r>
              <a:rPr lang="en-GB" sz="700" dirty="0">
                <a:latin typeface="Consolas" panose="020B0609020204030204" pitchFamily="49" charset="0"/>
                <a:cs typeface="Consolas" panose="020B0609020204030204" pitchFamily="49" charset="0"/>
              </a:rPr>
              <a:t>-math -</a:t>
            </a:r>
            <a:r>
              <a:rPr lang="en-GB" sz="700" dirty="0" err="1">
                <a:latin typeface="Consolas" panose="020B0609020204030204" pitchFamily="49" charset="0"/>
                <a:cs typeface="Consolas" panose="020B0609020204030204" pitchFamily="49" charset="0"/>
              </a:rPr>
              <a:t>funroll</a:t>
            </a:r>
            <a:r>
              <a:rPr lang="en-GB" sz="700" dirty="0">
                <a:latin typeface="Consolas" panose="020B0609020204030204" pitchFamily="49" charset="0"/>
                <a:cs typeface="Consolas" panose="020B0609020204030204" pitchFamily="49" charset="0"/>
              </a:rPr>
              <a:t>-loops -</a:t>
            </a:r>
            <a:r>
              <a:rPr lang="en-GB" sz="700" dirty="0" err="1">
                <a:latin typeface="Consolas" panose="020B0609020204030204" pitchFamily="49" charset="0"/>
                <a:cs typeface="Consolas" panose="020B0609020204030204" pitchFamily="49" charset="0"/>
              </a:rPr>
              <a:t>fno</a:t>
            </a:r>
            <a:r>
              <a:rPr lang="en-GB" sz="700" dirty="0">
                <a:latin typeface="Consolas" panose="020B0609020204030204" pitchFamily="49" charset="0"/>
                <a:cs typeface="Consolas" panose="020B0609020204030204" pitchFamily="49" charset="0"/>
              </a:rPr>
              <a:t>-protect-</a:t>
            </a:r>
            <a:r>
              <a:rPr lang="en-GB" sz="700" dirty="0" err="1">
                <a:latin typeface="Consolas" panose="020B0609020204030204" pitchFamily="49" charset="0"/>
                <a:cs typeface="Consolas" panose="020B0609020204030204" pitchFamily="49" charset="0"/>
              </a:rPr>
              <a:t>parens</a:t>
            </a:r>
            <a:endParaRPr lang="en-GB" sz="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IT" sz="1400" b="0" dirty="0"/>
              <a:t>        (single-threaded FTW)</a:t>
            </a:r>
          </a:p>
          <a:p>
            <a:pPr marL="0" indent="0">
              <a:buNone/>
            </a:pPr>
            <a:endParaRPr lang="en-IT" sz="1400" b="0" dirty="0"/>
          </a:p>
          <a:p>
            <a:r>
              <a:rPr lang="en-IT" sz="1400" b="0" dirty="0"/>
              <a:t>External BLAS/LAPACK version: </a:t>
            </a:r>
            <a:br>
              <a:rPr lang="en-IT" sz="1400" b="0" dirty="0"/>
            </a:br>
            <a:r>
              <a:rPr lang="en-IT" sz="1400" b="0" dirty="0"/>
              <a:t>- Apple Accelerate Framework</a:t>
            </a:r>
            <a:br>
              <a:rPr lang="en-IT" sz="1400" b="0" dirty="0"/>
            </a:br>
            <a:r>
              <a:rPr lang="en-IT" sz="1400" b="0" dirty="0"/>
              <a:t>- OpenBLAS 0.3.29 + OpenMP</a:t>
            </a:r>
          </a:p>
          <a:p>
            <a:endParaRPr lang="en-IT" sz="1400" b="0" dirty="0"/>
          </a:p>
          <a:p>
            <a:r>
              <a:rPr lang="en-IT" sz="1400" b="0" dirty="0"/>
              <a:t>Python comparison: NumPy solve </a:t>
            </a:r>
            <a:br>
              <a:rPr lang="en-IT" sz="1400" b="0" dirty="0"/>
            </a:br>
            <a:r>
              <a:rPr lang="en-IT" sz="1400" b="0" dirty="0"/>
              <a:t>- OpenBLAS 0.3.29 backend</a:t>
            </a:r>
          </a:p>
          <a:p>
            <a:endParaRPr lang="en-IT" sz="1400" b="0" dirty="0"/>
          </a:p>
          <a:p>
            <a:endParaRPr lang="en-IT" sz="1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9F37F-8965-E11C-DA4B-5519F96AA907}"/>
              </a:ext>
            </a:extLst>
          </p:cNvPr>
          <p:cNvSpPr txBox="1"/>
          <p:nvPr/>
        </p:nvSpPr>
        <p:spPr>
          <a:xfrm>
            <a:off x="1100832" y="5209827"/>
            <a:ext cx="4265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" dirty="0"/>
              <a:t>Benchmark code at </a:t>
            </a:r>
            <a:r>
              <a:rPr lang="en-GB" sz="800" dirty="0">
                <a:hlinkClick r:id="rId3"/>
              </a:rPr>
              <a:t>https://github.com/perazz/fortran-lapack-examples/benchmarks/solve</a:t>
            </a:r>
            <a:endParaRPr lang="en-GB" sz="800" dirty="0"/>
          </a:p>
          <a:p>
            <a:r>
              <a:rPr lang="en-IT" sz="800" dirty="0"/>
              <a:t> </a:t>
            </a:r>
          </a:p>
        </p:txBody>
      </p:sp>
      <p:pic>
        <p:nvPicPr>
          <p:cNvPr id="9" name="Picture 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42573BF3-0EB1-997F-8602-55C991546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28" y="889347"/>
            <a:ext cx="6218388" cy="36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A274-D32E-79F8-09F6-20565CEE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73CD675-5F31-19DE-6EA3-08DCF7D2C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3200" dirty="0">
                <a:ea typeface="+mj-ea"/>
                <a:cs typeface="+mj-cs"/>
              </a:rPr>
              <a:t>Summary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9571" name="TextBox 109570"/>
          <p:cNvSpPr txBox="1"/>
          <p:nvPr/>
        </p:nvSpPr>
        <p:spPr>
          <a:xfrm>
            <a:off x="740792" y="1033363"/>
            <a:ext cx="804672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defRPr sz="1700" b="1"/>
            </a:pPr>
            <a:r>
              <a:rPr dirty="0"/>
              <a:t>✓ Modernized BLAS/LAPACK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Precision-agnostic: real32, real64, real80, real128, complex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ILP64 support for large-scale computing</a:t>
            </a:r>
            <a:r>
              <a:rPr lang="en-US" dirty="0"/>
              <a:t> and MKL compatibility</a:t>
            </a:r>
            <a:endParaRPr dirty="0"/>
          </a:p>
          <a:p>
            <a:pPr>
              <a:spcBef>
                <a:spcPts val="1000"/>
              </a:spcBef>
              <a:spcAft>
                <a:spcPts val="400"/>
              </a:spcAft>
              <a:defRPr sz="1700" b="1"/>
            </a:pPr>
            <a:r>
              <a:rPr dirty="0"/>
              <a:t>✓ High-Level API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NumPy/SciPy-inspired syntax with zero overhead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Pure functions, operators, and optional error handling</a:t>
            </a:r>
          </a:p>
          <a:p>
            <a:pPr>
              <a:spcBef>
                <a:spcPts val="1000"/>
              </a:spcBef>
              <a:spcAft>
                <a:spcPts val="400"/>
              </a:spcAft>
              <a:defRPr sz="1700" b="1"/>
            </a:pPr>
            <a:r>
              <a:rPr dirty="0"/>
              <a:t>✓ Excellent Performance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Matches NumPy with external BLAS/LAPACK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Flexible: portable baseline OR optimized backends</a:t>
            </a:r>
          </a:p>
          <a:p>
            <a:pPr>
              <a:spcBef>
                <a:spcPts val="1000"/>
              </a:spcBef>
              <a:spcAft>
                <a:spcPts val="400"/>
              </a:spcAft>
              <a:defRPr sz="1700" b="1"/>
            </a:pPr>
            <a:r>
              <a:rPr dirty="0"/>
              <a:t>✓ Easy Integration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Three build systems: </a:t>
            </a:r>
            <a:r>
              <a:rPr dirty="0" err="1"/>
              <a:t>CMake</a:t>
            </a:r>
            <a:r>
              <a:rPr dirty="0"/>
              <a:t>, FPM, Python deployment</a:t>
            </a:r>
          </a:p>
          <a:p>
            <a:pPr lvl="1">
              <a:spcAft>
                <a:spcPts val="200"/>
              </a:spcAft>
              <a:defRPr sz="1300"/>
            </a:pPr>
            <a:r>
              <a:rPr dirty="0"/>
              <a:t>One-line dependency: </a:t>
            </a:r>
            <a:r>
              <a:rPr dirty="0" err="1">
                <a:latin typeface="Consolas" panose="020B0609020204030204" pitchFamily="49" charset="0"/>
                <a:cs typeface="Consolas" panose="020B0609020204030204" pitchFamily="49" charset="0"/>
              </a:rPr>
              <a:t>stdlib</a:t>
            </a:r>
            <a:r>
              <a:rPr dirty="0">
                <a:latin typeface="Consolas" panose="020B0609020204030204" pitchFamily="49" charset="0"/>
                <a:cs typeface="Consolas" panose="020B0609020204030204" pitchFamily="49" charset="0"/>
              </a:rPr>
              <a:t> = "*"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DB3EC1-6A13-C506-CF87-3EB80073E57A}"/>
              </a:ext>
            </a:extLst>
          </p:cNvPr>
          <p:cNvSpPr/>
          <p:nvPr/>
        </p:nvSpPr>
        <p:spPr bwMode="auto">
          <a:xfrm>
            <a:off x="6141392" y="817339"/>
            <a:ext cx="4464496" cy="4392488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ahoma" pitchFamily="-112" charset="0"/>
              </a:rPr>
              <a:t>Toward a Thriving Modern Fortran Ecosystem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T" sz="1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Recent </a:t>
            </a:r>
            <a:r>
              <a:rPr lang="en-GB" sz="1400" b="1" dirty="0" err="1"/>
              <a:t>stdlib</a:t>
            </a:r>
            <a:r>
              <a:rPr lang="en-GB" sz="1400" b="1" dirty="0"/>
              <a:t> Developments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/>
              <a:t>Iterative Solvers, Filesystem, I/O, Advanced Linear Algebra, Improved error handling, do-concurrent optimizations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/>
              <a:t>Recent FPM Developments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/>
              <a:t>Features &amp; Profiles System: conditional compilation, compiler-specific flags, platform targeting; Shared/Static library targets, </a:t>
            </a:r>
            <a:r>
              <a:rPr lang="en-GB" sz="1200" i="1" dirty="0" err="1"/>
              <a:t>compile_commands.json</a:t>
            </a:r>
            <a:r>
              <a:rPr lang="en-GB" sz="1200" i="1" dirty="0"/>
              <a:t>; improved compiler support; Enhanced Fortran parsing (interfaces, </a:t>
            </a:r>
            <a:r>
              <a:rPr lang="en-GB" sz="1200" i="1" dirty="0" err="1"/>
              <a:t>cpp</a:t>
            </a:r>
            <a:r>
              <a:rPr lang="en-GB" sz="1200" i="1" dirty="0"/>
              <a:t> macros)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  <a:p>
            <a:pPr algn="ctr"/>
            <a:r>
              <a:rPr lang="en-IT" sz="1200" b="1" dirty="0"/>
              <a:t>🚀 </a:t>
            </a:r>
            <a:r>
              <a:rPr lang="en-GB" sz="1200" b="1" dirty="0"/>
              <a:t>Contribute: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 err="1"/>
              <a:t>github.com</a:t>
            </a:r>
            <a:r>
              <a:rPr lang="en-GB" sz="1200" dirty="0"/>
              <a:t>/</a:t>
            </a:r>
            <a:r>
              <a:rPr lang="en-GB" sz="1200" dirty="0" err="1"/>
              <a:t>fortran</a:t>
            </a:r>
            <a:r>
              <a:rPr lang="en-GB" sz="1200" dirty="0"/>
              <a:t>-lang/</a:t>
            </a:r>
            <a:r>
              <a:rPr lang="en-GB" sz="1200" dirty="0" err="1"/>
              <a:t>stdlib</a:t>
            </a:r>
            <a:endParaRPr lang="en-GB" sz="1200" dirty="0"/>
          </a:p>
          <a:p>
            <a:pPr algn="ctr"/>
            <a:r>
              <a:rPr lang="en-GB" sz="1200" dirty="0" err="1"/>
              <a:t>github.com</a:t>
            </a:r>
            <a:r>
              <a:rPr lang="en-GB" sz="1200" dirty="0"/>
              <a:t>/</a:t>
            </a:r>
            <a:r>
              <a:rPr lang="en-GB" sz="1200" dirty="0" err="1"/>
              <a:t>fortran</a:t>
            </a:r>
            <a:r>
              <a:rPr lang="en-GB" sz="1200" dirty="0"/>
              <a:t>-lang/fpm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5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CE82B-B7DE-5C83-8429-F9D560D12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84F89F04-151F-C840-7B6E-351157DC33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3200" dirty="0">
                <a:ea typeface="+mj-ea"/>
                <a:cs typeface="+mj-cs"/>
              </a:rPr>
              <a:t>Thank </a:t>
            </a:r>
            <a:r>
              <a:rPr lang="it-IT" sz="3200" dirty="0" err="1">
                <a:ea typeface="+mj-ea"/>
                <a:cs typeface="+mj-cs"/>
              </a:rPr>
              <a:t>you</a:t>
            </a:r>
            <a:r>
              <a:rPr lang="it-IT" sz="3200" dirty="0">
                <a:ea typeface="+mj-ea"/>
                <a:cs typeface="+mj-cs"/>
              </a:rPr>
              <a:t>!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04B785-31FC-AFED-A613-F473B52F9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92150" lvl="1" indent="-285750"/>
            <a:r>
              <a:rPr lang="en-US" altLang="en-US" sz="1800" dirty="0">
                <a:solidFill>
                  <a:srgbClr val="C00000"/>
                </a:solidFill>
                <a:sym typeface="Wingdings" panose="05000000000000000000" pitchFamily="2" charset="2"/>
                <a:hlinkClick r:id="rId3"/>
              </a:rPr>
              <a:t>federico.perini@w-erc.com</a:t>
            </a:r>
            <a:endParaRPr lang="en-US" altLang="en-US" sz="18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692150" lvl="1" indent="-285750"/>
            <a:endParaRPr lang="en-US" altLang="en-US" sz="30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406400" lvl="1" indent="0">
              <a:buNone/>
            </a:pPr>
            <a:endParaRPr lang="en-US" altLang="en-US" sz="1800" dirty="0">
              <a:solidFill>
                <a:srgbClr val="C00000"/>
              </a:solidFill>
            </a:endParaRPr>
          </a:p>
          <a:p>
            <a:pPr marL="406400" lvl="1" indent="0">
              <a:buNone/>
            </a:pPr>
            <a:endParaRPr lang="en-US" altLang="en-US" sz="1800" b="1" dirty="0">
              <a:solidFill>
                <a:srgbClr val="C00000"/>
              </a:solidFill>
            </a:endParaRPr>
          </a:p>
          <a:p>
            <a:pPr marL="660400" lvl="1" indent="-254000">
              <a:buFont typeface="Wingdings" pitchFamily="2" charset="2"/>
              <a:buChar char="q"/>
            </a:pPr>
            <a:endParaRPr lang="en-US" altLang="en-US" sz="1800" b="1" dirty="0">
              <a:solidFill>
                <a:srgbClr val="C00000"/>
              </a:solidFill>
            </a:endParaRPr>
          </a:p>
          <a:p>
            <a:pPr marL="660400" lvl="1" indent="-254000">
              <a:buFont typeface="Wingdings" pitchFamily="2" charset="2"/>
              <a:buChar char="q"/>
            </a:pPr>
            <a:endParaRPr lang="en-US" altLang="en-US" sz="1800" dirty="0">
              <a:solidFill>
                <a:srgbClr val="C00000"/>
              </a:solidFill>
            </a:endParaRPr>
          </a:p>
          <a:p>
            <a:pPr marL="660400" lvl="1" indent="-254000">
              <a:buFont typeface="Wingdings" pitchFamily="2" charset="2"/>
              <a:buChar char="q"/>
            </a:pPr>
            <a:endParaRPr lang="en-US" altLang="en-US" sz="1800" b="1" dirty="0">
              <a:solidFill>
                <a:srgbClr val="C00000"/>
              </a:solidFill>
            </a:endParaRPr>
          </a:p>
          <a:p>
            <a:pPr marL="812800" lvl="2" indent="0"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DDD92-A770-0A0B-D38B-06DD38E47073}"/>
              </a:ext>
            </a:extLst>
          </p:cNvPr>
          <p:cNvSpPr txBox="1"/>
          <p:nvPr/>
        </p:nvSpPr>
        <p:spPr>
          <a:xfrm>
            <a:off x="668784" y="4235451"/>
            <a:ext cx="1008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https://github.com/fortran-lang/stdlib/blob/master/CONTRIBUTING.md</a:t>
            </a:r>
          </a:p>
        </p:txBody>
      </p:sp>
    </p:spTree>
    <p:extLst>
      <p:ext uri="{BB962C8B-B14F-4D97-AF65-F5344CB8AC3E}">
        <p14:creationId xmlns:p14="http://schemas.microsoft.com/office/powerpoint/2010/main" val="290194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0FF2FD89-B7FD-49F5-8672-12511E25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89" y="817339"/>
            <a:ext cx="10300600" cy="4973861"/>
          </a:xfrm>
        </p:spPr>
        <p:txBody>
          <a:bodyPr/>
          <a:lstStyle/>
          <a:p>
            <a:pPr>
              <a:spcAft>
                <a:spcPts val="2000"/>
              </a:spcAft>
              <a:defRPr sz="2400"/>
            </a:pPr>
            <a:r>
              <a:rPr lang="en-GB" sz="1800" dirty="0"/>
              <a:t>Reference-LAPACK conversion to modern Fortran</a:t>
            </a:r>
          </a:p>
          <a:p>
            <a:pPr>
              <a:spcAft>
                <a:spcPts val="2000"/>
              </a:spcAft>
              <a:defRPr sz="2400"/>
            </a:pPr>
            <a:r>
              <a:rPr lang="en-GB" sz="1800" dirty="0"/>
              <a:t>Fortran Standard Library integration</a:t>
            </a:r>
          </a:p>
          <a:p>
            <a:pPr>
              <a:spcAft>
                <a:spcPts val="2000"/>
              </a:spcAft>
              <a:defRPr sz="2400"/>
            </a:pPr>
            <a:r>
              <a:rPr lang="en-GB" sz="1800" dirty="0"/>
              <a:t>High-level API</a:t>
            </a:r>
          </a:p>
          <a:p>
            <a:pPr>
              <a:spcAft>
                <a:spcPts val="2000"/>
              </a:spcAft>
              <a:defRPr sz="2400"/>
            </a:pPr>
            <a:r>
              <a:rPr lang="en-GB" sz="1800" dirty="0"/>
              <a:t>Error handling strategy</a:t>
            </a:r>
          </a:p>
          <a:p>
            <a:pPr>
              <a:spcAft>
                <a:spcPts val="2000"/>
              </a:spcAft>
              <a:defRPr sz="2400"/>
            </a:pPr>
            <a:r>
              <a:rPr lang="en-GB" sz="1800" dirty="0"/>
              <a:t>External library integration</a:t>
            </a:r>
          </a:p>
          <a:p>
            <a:pPr>
              <a:spcAft>
                <a:spcPts val="2000"/>
              </a:spcAft>
              <a:defRPr sz="2400"/>
            </a:pPr>
            <a:r>
              <a:rPr lang="en-GB" sz="1800" dirty="0"/>
              <a:t>Precision-agnostic implementation</a:t>
            </a:r>
          </a:p>
          <a:p>
            <a:pPr marL="692150" lvl="1" indent="-285750"/>
            <a:endParaRPr lang="en-US" altLang="en-US" sz="9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-127146">
              <a:buNone/>
            </a:pPr>
            <a:endParaRPr lang="en-US" altLang="en-US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406400" lvl="1" indent="0">
              <a:buNone/>
            </a:pPr>
            <a:endParaRPr lang="en-US" altLang="en-US" sz="1400" dirty="0">
              <a:solidFill>
                <a:srgbClr val="C00000"/>
              </a:solidFill>
            </a:endParaRPr>
          </a:p>
          <a:p>
            <a:pPr marL="406400" lvl="1" indent="0">
              <a:buNone/>
            </a:pPr>
            <a:endParaRPr lang="en-US" altLang="en-US" sz="1400" b="1" dirty="0">
              <a:solidFill>
                <a:srgbClr val="C00000"/>
              </a:solidFill>
            </a:endParaRPr>
          </a:p>
          <a:p>
            <a:pPr marL="660400" lvl="1" indent="-254000">
              <a:buFont typeface="Wingdings" pitchFamily="2" charset="2"/>
              <a:buChar char="q"/>
            </a:pPr>
            <a:endParaRPr lang="en-US" altLang="en-US" sz="1400" b="1" dirty="0">
              <a:solidFill>
                <a:srgbClr val="C00000"/>
              </a:solidFill>
            </a:endParaRPr>
          </a:p>
          <a:p>
            <a:pPr marL="660400" lvl="1" indent="-254000">
              <a:buFont typeface="Wingdings" pitchFamily="2" charset="2"/>
              <a:buChar char="q"/>
            </a:pPr>
            <a:endParaRPr lang="en-US" altLang="en-US" sz="1400" dirty="0">
              <a:solidFill>
                <a:srgbClr val="C00000"/>
              </a:solidFill>
            </a:endParaRPr>
          </a:p>
          <a:p>
            <a:pPr marL="660400" lvl="1" indent="-254000">
              <a:buFont typeface="Wingdings" pitchFamily="2" charset="2"/>
              <a:buChar char="q"/>
            </a:pPr>
            <a:endParaRPr lang="en-US" altLang="en-US" sz="1400" b="1" dirty="0">
              <a:solidFill>
                <a:srgbClr val="C00000"/>
              </a:solidFill>
            </a:endParaRPr>
          </a:p>
          <a:p>
            <a:pPr marL="812800" lvl="2" indent="0">
              <a:buNone/>
            </a:pPr>
            <a:endParaRPr lang="en-US" altLang="en-US" sz="1600" dirty="0">
              <a:sym typeface="Wingdings" panose="05000000000000000000" pitchFamily="2" charset="2"/>
            </a:endParaRPr>
          </a:p>
          <a:p>
            <a:endParaRPr lang="en-US" sz="1600" dirty="0">
              <a:latin typeface="+mj-lt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3200" dirty="0">
                <a:ea typeface="+mj-ea"/>
                <a:cs typeface="+mj-cs"/>
              </a:rPr>
              <a:t>Summary</a:t>
            </a:r>
            <a:endParaRPr lang="en-US" sz="3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78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7D97-A779-8D6B-C2D7-27665686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B28371E-84FB-6F31-5657-C7E5FA7A2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800" dirty="0">
                <a:ea typeface="+mj-ea"/>
                <a:cs typeface="+mj-cs"/>
              </a:rPr>
              <a:t>Reference LAPACK in Fortran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9EE98-D860-A8F6-F956-1C48D23D6D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6538" y="916195"/>
            <a:ext cx="5113337" cy="413819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1F2A6-C860-1B52-1A1B-5CD73E04F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304" y="961355"/>
            <a:ext cx="5218054" cy="4032448"/>
          </a:xfrm>
        </p:spPr>
        <p:txBody>
          <a:bodyPr/>
          <a:lstStyle/>
          <a:p>
            <a:pPr marL="0" indent="0">
              <a:buNone/>
            </a:pPr>
            <a:r>
              <a:rPr lang="en-IT" sz="1400" dirty="0"/>
              <a:t>✅ Perhaps the most successful library in history of computing. Credits to the authors!</a:t>
            </a:r>
          </a:p>
          <a:p>
            <a:pPr marL="0" indent="0">
              <a:buNone/>
            </a:pPr>
            <a:r>
              <a:rPr lang="en-IT" sz="1400" dirty="0"/>
              <a:t>✅ Ubiquitous – the </a:t>
            </a:r>
            <a:r>
              <a:rPr lang="en-IT" sz="1400" i="1" dirty="0"/>
              <a:t>de-facto</a:t>
            </a:r>
            <a:r>
              <a:rPr lang="en-IT" sz="1400" dirty="0"/>
              <a:t> backend API for non-sparse algebra </a:t>
            </a:r>
          </a:p>
          <a:p>
            <a:pPr marL="0" indent="0">
              <a:buNone/>
            </a:pPr>
            <a:r>
              <a:rPr lang="en-IT" sz="1400" dirty="0"/>
              <a:t>✅ Permissive license </a:t>
            </a:r>
          </a:p>
          <a:p>
            <a:pPr marL="0" indent="0">
              <a:buNone/>
            </a:pPr>
            <a:r>
              <a:rPr lang="en-IT" sz="1400" dirty="0"/>
              <a:t>✅ Fortran-native</a:t>
            </a:r>
          </a:p>
          <a:p>
            <a:endParaRPr lang="en-IT" sz="1400" dirty="0"/>
          </a:p>
          <a:p>
            <a:endParaRPr lang="en-IT" sz="1400" dirty="0"/>
          </a:p>
          <a:p>
            <a:pPr marL="0" indent="0">
              <a:buNone/>
            </a:pPr>
            <a:r>
              <a:rPr lang="en-IT" sz="1400" dirty="0"/>
              <a:t>❌  Old-style, mostly FORTRAN 77 </a:t>
            </a:r>
            <a:br>
              <a:rPr lang="en-IT" sz="1400" dirty="0"/>
            </a:br>
            <a:r>
              <a:rPr lang="en-IT" sz="1400" dirty="0"/>
              <a:t>❌  syntax gives Fortran a bad name to the modern unwary observer</a:t>
            </a:r>
          </a:p>
          <a:p>
            <a:pPr marL="0" indent="0">
              <a:buNone/>
            </a:pPr>
            <a:r>
              <a:rPr lang="en-IT" sz="1400" dirty="0"/>
              <a:t>❌  No high-level API (NumPy/SciPy)</a:t>
            </a:r>
          </a:p>
          <a:p>
            <a:pPr marL="0" indent="0">
              <a:buNone/>
            </a:pPr>
            <a:r>
              <a:rPr lang="en-IT" sz="1400" dirty="0"/>
              <a:t>❌  No integration with Modern Fortran ecosystem (fpm)</a:t>
            </a:r>
          </a:p>
          <a:p>
            <a:pPr marL="0" indent="0">
              <a:buNone/>
            </a:pP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74210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5FFC-1CD3-3CCF-0BBE-72ADADFB7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E1A4931-A2C8-93BD-B6A8-437A1DE29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328" y="2028682"/>
            <a:ext cx="4165600" cy="3403600"/>
          </a:xfrm>
          <a:prstGeom prst="rect">
            <a:avLst/>
          </a:prstGeom>
        </p:spPr>
      </p:pic>
      <p:sp>
        <p:nvSpPr>
          <p:cNvPr id="109570" name="Rectangle 2">
            <a:extLst>
              <a:ext uri="{FF2B5EF4-FFF2-40B4-BE49-F238E27FC236}">
                <a16:creationId xmlns:a16="http://schemas.microsoft.com/office/drawing/2014/main" id="{7F645148-7A79-9F92-AD61-20AEF4912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Modernization</a:t>
            </a:r>
            <a:r>
              <a:rPr lang="it-IT" dirty="0"/>
              <a:t> Goals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3D0AF6-BAD8-F1B0-7E52-AB4C39063BF4}"/>
              </a:ext>
            </a:extLst>
          </p:cNvPr>
          <p:cNvSpPr/>
          <p:nvPr/>
        </p:nvSpPr>
        <p:spPr bwMode="auto">
          <a:xfrm>
            <a:off x="308744" y="817339"/>
            <a:ext cx="10298482" cy="864096"/>
          </a:xfrm>
          <a:prstGeom prst="rect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T" sz="16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ahoma" pitchFamily="-112" charset="0"/>
              </a:rPr>
              <a:t>To attract newcomers, we should make it easy to write – and run – Fortran. </a:t>
            </a:r>
            <a:endParaRPr lang="en-IT" sz="1600" dirty="0">
              <a:solidFill>
                <a:srgbClr val="7030A0"/>
              </a:solidFill>
              <a:latin typeface="Tahoma" pitchFamily="-112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IT" sz="16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ahoma" pitchFamily="-112" charset="0"/>
              </a:rPr>
              <a:t>To retain experts, we must provide state-of-the-art code quality, accuracy, maintenability and performance</a:t>
            </a:r>
          </a:p>
        </p:txBody>
      </p:sp>
      <p:pic>
        <p:nvPicPr>
          <p:cNvPr id="15" name="Picture 1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702F6FAB-93C2-CE08-7DE7-F0CA39388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848" y="2041475"/>
            <a:ext cx="3778753" cy="3292479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53F54984-CF8B-FCB9-0810-AFB68E925108}"/>
              </a:ext>
            </a:extLst>
          </p:cNvPr>
          <p:cNvSpPr/>
          <p:nvPr/>
        </p:nvSpPr>
        <p:spPr bwMode="auto">
          <a:xfrm>
            <a:off x="5057449" y="3550462"/>
            <a:ext cx="432048" cy="3600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4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88F84-3E08-99B8-9814-E586F1967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2FF84B-E88E-D956-EE42-7FB9BA9B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89" y="673323"/>
            <a:ext cx="10300600" cy="5117877"/>
          </a:xfrm>
        </p:spPr>
        <p:txBody>
          <a:bodyPr/>
          <a:lstStyle/>
          <a:p>
            <a:r>
              <a:rPr lang="en-IT" sz="1200" dirty="0"/>
              <a:t>LAPACK 3.10.1 as the baseline repository</a:t>
            </a:r>
          </a:p>
          <a:p>
            <a:r>
              <a:rPr lang="en-IT" sz="1200" dirty="0"/>
              <a:t>95% automated via Python scripts (“pre-AI” era!)</a:t>
            </a:r>
          </a:p>
          <a:p>
            <a:r>
              <a:rPr lang="en-IT" sz="1200" dirty="0"/>
              <a:t>Available at </a:t>
            </a:r>
            <a:r>
              <a:rPr lang="en-GB" sz="1200" dirty="0">
                <a:hlinkClick r:id="rId3"/>
              </a:rPr>
              <a:t>https://github.com/perazz/fortran-lapack/tree/main/scripts</a:t>
            </a:r>
            <a:r>
              <a:rPr lang="en-GB" sz="1200" dirty="0"/>
              <a:t> for those interested</a:t>
            </a:r>
            <a:endParaRPr lang="en-IT" sz="1200" dirty="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A39CCAB0-1774-3144-CB25-04D2E22D3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400" dirty="0">
                <a:ea typeface="+mj-ea"/>
                <a:cs typeface="+mj-cs"/>
              </a:rPr>
              <a:t>Reference LAPACK </a:t>
            </a:r>
            <a:r>
              <a:rPr lang="it-IT" sz="2400" dirty="0" err="1">
                <a:ea typeface="+mj-ea"/>
                <a:cs typeface="+mj-cs"/>
              </a:rPr>
              <a:t>Modernization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701F5-5732-9174-ADF3-78CAB03E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856" y="1465411"/>
            <a:ext cx="2786560" cy="4032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B05588-52E2-EF2D-2BA1-48160FB75E95}"/>
              </a:ext>
            </a:extLst>
          </p:cNvPr>
          <p:cNvSpPr txBox="1"/>
          <p:nvPr/>
        </p:nvSpPr>
        <p:spPr>
          <a:xfrm>
            <a:off x="4683335" y="1773475"/>
            <a:ext cx="45015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800" b="1" dirty="0"/>
              <a:t>Example: Givens rotation parameters</a:t>
            </a:r>
          </a:p>
          <a:p>
            <a:endParaRPr lang="en-IT" sz="1800" b="1" dirty="0"/>
          </a:p>
          <a:p>
            <a:r>
              <a:rPr lang="en-IT" sz="1800" dirty="0"/>
              <a:t>❌ Fixed source file format </a:t>
            </a:r>
          </a:p>
          <a:p>
            <a:endParaRPr lang="en-IT" sz="1800" dirty="0"/>
          </a:p>
          <a:p>
            <a:r>
              <a:rPr lang="en-IT" sz="1800" dirty="0"/>
              <a:t>❌ Nonportable integer/real precision</a:t>
            </a:r>
          </a:p>
          <a:p>
            <a:endParaRPr lang="en-IT" sz="1800" dirty="0"/>
          </a:p>
          <a:p>
            <a:r>
              <a:rPr lang="en-IT" sz="1800" dirty="0"/>
              <a:t>❌ Hardcoded parameters</a:t>
            </a:r>
          </a:p>
          <a:p>
            <a:endParaRPr lang="en-IT" sz="1800" dirty="0"/>
          </a:p>
          <a:p>
            <a:r>
              <a:rPr lang="en-IT" sz="1800" dirty="0"/>
              <a:t>❌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DO/CONTINUE </a:t>
            </a:r>
            <a:r>
              <a:rPr lang="en-IT" sz="1800" dirty="0"/>
              <a:t>and often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GO TO’</a:t>
            </a:r>
            <a:r>
              <a:rPr lang="en-IT" sz="1800" dirty="0"/>
              <a:t>s</a:t>
            </a:r>
          </a:p>
          <a:p>
            <a:endParaRPr lang="en-IT" sz="1800" b="1" dirty="0"/>
          </a:p>
          <a:p>
            <a:r>
              <a:rPr lang="en-IT" sz="1800" dirty="0"/>
              <a:t>❌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Assumed size arrays</a:t>
            </a:r>
            <a:endParaRPr lang="en-IT" sz="1800" dirty="0"/>
          </a:p>
          <a:p>
            <a:endParaRPr lang="en-IT" sz="1800" b="1" dirty="0"/>
          </a:p>
        </p:txBody>
      </p:sp>
    </p:spTree>
    <p:extLst>
      <p:ext uri="{BB962C8B-B14F-4D97-AF65-F5344CB8AC3E}">
        <p14:creationId xmlns:p14="http://schemas.microsoft.com/office/powerpoint/2010/main" val="190051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6118-6CA3-0812-8469-5D295702C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09B4FF2-F02F-8547-76AE-71B1C84FC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400" dirty="0">
                <a:ea typeface="+mj-ea"/>
                <a:cs typeface="+mj-cs"/>
              </a:rPr>
              <a:t>Reference LAPACK </a:t>
            </a:r>
            <a:r>
              <a:rPr lang="it-IT" sz="2400" dirty="0" err="1">
                <a:ea typeface="+mj-ea"/>
                <a:cs typeface="+mj-cs"/>
              </a:rPr>
              <a:t>Modernization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FF12D-7E8C-6264-B4A9-A2D3015B62A5}"/>
              </a:ext>
            </a:extLst>
          </p:cNvPr>
          <p:cNvSpPr txBox="1"/>
          <p:nvPr/>
        </p:nvSpPr>
        <p:spPr>
          <a:xfrm>
            <a:off x="4701232" y="732705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800" b="1" dirty="0"/>
              <a:t>Modernized: Givens rotation parameters</a:t>
            </a:r>
          </a:p>
          <a:p>
            <a:endParaRPr lang="en-IT" sz="1800" b="1" dirty="0"/>
          </a:p>
          <a:p>
            <a:r>
              <a:rPr lang="en-IT" sz="1800" dirty="0"/>
              <a:t>✅ Procedure is in a </a:t>
            </a:r>
            <a:r>
              <a:rPr lang="en-IT" sz="1800" b="1" dirty="0"/>
              <a:t>module</a:t>
            </a:r>
          </a:p>
          <a:p>
            <a:br>
              <a:rPr lang="en-IT" sz="1200" dirty="0"/>
            </a:br>
            <a:r>
              <a:rPr lang="en-IT" sz="1800" dirty="0"/>
              <a:t>✅ </a:t>
            </a:r>
            <a:r>
              <a:rPr lang="en-IT" sz="1800" b="1" dirty="0"/>
              <a:t>Intent</a:t>
            </a:r>
            <a:r>
              <a:rPr lang="en-IT" sz="1800" dirty="0"/>
              <a:t> of all arguments is specified</a:t>
            </a:r>
          </a:p>
          <a:p>
            <a:endParaRPr lang="en-IT" sz="1200" dirty="0"/>
          </a:p>
          <a:p>
            <a:r>
              <a:rPr lang="en-IT" sz="1800" dirty="0"/>
              <a:t>✅ No side effects? </a:t>
            </a:r>
            <a:r>
              <a:rPr lang="en-IT" sz="1800" dirty="0">
                <a:sym typeface="Wingdings" pitchFamily="2" charset="2"/>
              </a:rPr>
              <a:t> Made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 </a:t>
            </a:r>
            <a:r>
              <a:rPr lang="en-IT" sz="1800" b="1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pure</a:t>
            </a:r>
          </a:p>
          <a:p>
            <a:endParaRPr lang="en-IT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IT" sz="1800" dirty="0"/>
              <a:t>✅ Both real and integer (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ilp</a:t>
            </a:r>
            <a:r>
              <a:rPr lang="en-IT" sz="1800" dirty="0"/>
              <a:t>,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ilp64</a:t>
            </a:r>
            <a:r>
              <a:rPr lang="en-IT" sz="1800" dirty="0"/>
              <a:t>) precision is templated</a:t>
            </a:r>
          </a:p>
          <a:p>
            <a:endParaRPr lang="en-IT" sz="1200" dirty="0"/>
          </a:p>
          <a:p>
            <a:r>
              <a:rPr lang="en-IT" sz="1800" dirty="0"/>
              <a:t>✅ All numeric parameters templated (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fypp</a:t>
            </a:r>
            <a:r>
              <a:rPr lang="en-IT" sz="1800" dirty="0"/>
              <a:t>) and modularized</a:t>
            </a:r>
          </a:p>
          <a:p>
            <a:br>
              <a:rPr lang="en-IT" sz="1200" dirty="0"/>
            </a:br>
            <a:r>
              <a:rPr lang="en-IT" sz="1800" dirty="0"/>
              <a:t>✅ Modern loop control via labels /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cycle</a:t>
            </a:r>
            <a:r>
              <a:rPr lang="en-IT" sz="1800" dirty="0"/>
              <a:t> /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exit</a:t>
            </a:r>
          </a:p>
          <a:p>
            <a:endParaRPr lang="en-IT" sz="1200" dirty="0"/>
          </a:p>
          <a:p>
            <a:r>
              <a:rPr lang="en-IT" sz="1800" dirty="0"/>
              <a:t>❌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Assumed size arrays</a:t>
            </a:r>
            <a:endParaRPr lang="en-IT" sz="1800" dirty="0"/>
          </a:p>
          <a:p>
            <a:r>
              <a:rPr lang="en-IT" sz="1800" dirty="0"/>
              <a:t>    </a:t>
            </a:r>
            <a:r>
              <a:rPr lang="en-IT" sz="1800" dirty="0">
                <a:sym typeface="Wingdings" pitchFamily="2" charset="2"/>
              </a:rPr>
              <a:t> Necessary evil to retain API</a:t>
            </a:r>
            <a:endParaRPr lang="en-IT" sz="1800" dirty="0"/>
          </a:p>
        </p:txBody>
      </p:sp>
      <p:pic>
        <p:nvPicPr>
          <p:cNvPr id="3" name="Picture 2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89D345D3-9EE8-A928-96A1-7F3138F94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0" y="732705"/>
            <a:ext cx="4092540" cy="46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59320-752A-225D-863F-19D89FA5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A5EEA6B-D362-DDEB-E626-9D71B576F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400" dirty="0">
                <a:ea typeface="+mj-ea"/>
                <a:cs typeface="+mj-cs"/>
              </a:rPr>
              <a:t>Precision-</a:t>
            </a:r>
            <a:r>
              <a:rPr lang="it-IT" sz="2400" dirty="0" err="1">
                <a:ea typeface="+mj-ea"/>
                <a:cs typeface="+mj-cs"/>
              </a:rPr>
              <a:t>agnostic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details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7B78B-820D-8E74-9F32-FE8BE4903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352" y="743648"/>
            <a:ext cx="4676484" cy="46118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3CA4B-C71C-15BF-6362-F384595A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89" y="745332"/>
            <a:ext cx="5476463" cy="4536504"/>
          </a:xfrm>
        </p:spPr>
        <p:txBody>
          <a:bodyPr/>
          <a:lstStyle/>
          <a:p>
            <a:r>
              <a:rPr lang="en-IT" sz="1800" dirty="0"/>
              <a:t>Fortran intrinsics provide a unique, deterministic way to express floating-point tolerances and scaling constants</a:t>
            </a:r>
          </a:p>
          <a:p>
            <a:endParaRPr lang="en-IT" sz="1800" dirty="0"/>
          </a:p>
          <a:p>
            <a:r>
              <a:rPr lang="en-IT" sz="1800" dirty="0"/>
              <a:t>Generalized constants have been removed from all procedures and put into </a:t>
            </a:r>
            <a:r>
              <a:rPr lang="en-IT" sz="1800" dirty="0">
                <a:latin typeface="Consolas" panose="020B0609020204030204" pitchFamily="49" charset="0"/>
                <a:cs typeface="Consolas" panose="020B0609020204030204" pitchFamily="49" charset="0"/>
              </a:rPr>
              <a:t>stdlib_blas_constants_{prec}</a:t>
            </a:r>
            <a:r>
              <a:rPr lang="en-IT" sz="1800" dirty="0"/>
              <a:t> modules</a:t>
            </a:r>
          </a:p>
          <a:p>
            <a:endParaRPr lang="en-IT" sz="1800" dirty="0"/>
          </a:p>
          <a:p>
            <a:r>
              <a:rPr lang="en-IT" sz="1800" dirty="0"/>
              <a:t>Mixed-precision algorithms: “lower-precision” now intended as </a:t>
            </a:r>
            <a:r>
              <a:rPr lang="en-IT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(i-1)-th</a:t>
            </a:r>
          </a:p>
          <a:p>
            <a:endParaRPr lang="en-IT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IT" sz="1100" i="1" dirty="0">
                <a:latin typeface="Consolas" panose="020B0609020204030204" pitchFamily="49" charset="0"/>
                <a:cs typeface="Consolas" panose="020B0609020204030204" pitchFamily="49" charset="0"/>
              </a:rPr>
              <a:t>Despite removing all hard-coded scaling constants, tolerances only do not guarantee that the algorithms themselves are not precision-sensitive.</a:t>
            </a:r>
            <a:endParaRPr lang="en-IT" sz="1800" dirty="0"/>
          </a:p>
        </p:txBody>
      </p:sp>
    </p:spTree>
    <p:extLst>
      <p:ext uri="{BB962C8B-B14F-4D97-AF65-F5344CB8AC3E}">
        <p14:creationId xmlns:p14="http://schemas.microsoft.com/office/powerpoint/2010/main" val="40439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BEFB8-F0B6-960F-0F3C-B23C37559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A5BAD-86C3-68E5-435C-EBC2EEF6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52" y="745331"/>
            <a:ext cx="6552728" cy="5045869"/>
          </a:xfrm>
        </p:spPr>
        <p:txBody>
          <a:bodyPr/>
          <a:lstStyle/>
          <a:p>
            <a:r>
              <a:rPr lang="en-IT" sz="1400" dirty="0"/>
              <a:t>32-64 bit versions good as fallback options; </a:t>
            </a:r>
            <a:r>
              <a:rPr lang="en-IT" sz="1400" u="sng" dirty="0"/>
              <a:t>optimized libraries generally available</a:t>
            </a:r>
          </a:p>
          <a:p>
            <a:endParaRPr lang="en-IT" sz="1400" dirty="0"/>
          </a:p>
          <a:p>
            <a:r>
              <a:rPr lang="en-IT" sz="1400" dirty="0"/>
              <a:t>Generalized API with one-macro switching</a:t>
            </a:r>
          </a:p>
          <a:p>
            <a:endParaRPr lang="en-IT" sz="1400" dirty="0"/>
          </a:p>
          <a:p>
            <a:pPr marL="0" indent="0">
              <a:buNone/>
            </a:pPr>
            <a:r>
              <a:rPr lang="en-IT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	! Works for all real/complex precisions</a:t>
            </a:r>
            <a:br>
              <a:rPr lang="en-IT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IT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	y = asum(n, x, incx)</a:t>
            </a:r>
          </a:p>
          <a:p>
            <a:pPr marL="0" indent="0">
              <a:buNone/>
            </a:pPr>
            <a:endParaRPr lang="en-IT" sz="1400" dirty="0"/>
          </a:p>
          <a:p>
            <a:r>
              <a:rPr lang="en-IT" sz="1400" dirty="0"/>
              <a:t>32/64-bit BLAS/LAPACK version can link an external library just by defining macros: </a:t>
            </a:r>
            <a:br>
              <a:rPr lang="en-IT" sz="1400" dirty="0"/>
            </a:br>
            <a:endParaRPr lang="en-IT" sz="1400" dirty="0"/>
          </a:p>
          <a:p>
            <a:pPr marL="0" indent="0">
              <a:buNone/>
            </a:pPr>
            <a:r>
              <a:rPr lang="en-IT" sz="1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STDLIB_EXTERNAL_BLAS</a:t>
            </a:r>
          </a:p>
          <a:p>
            <a:pPr marL="0" indent="0">
              <a:buNone/>
            </a:pPr>
            <a:r>
              <a:rPr lang="en-IT" sz="1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STDLIB_EXTERNAL_LAPACK</a:t>
            </a:r>
            <a:r>
              <a:rPr lang="en-IT" sz="1400" dirty="0"/>
              <a:t>		</a:t>
            </a:r>
            <a:r>
              <a:rPr lang="en-IT" sz="1400" dirty="0">
                <a:sym typeface="Wingdings" pitchFamily="2" charset="2"/>
              </a:rPr>
              <a:t> for 32-bit integer size</a:t>
            </a:r>
            <a:endParaRPr lang="en-IT" sz="1400" dirty="0"/>
          </a:p>
          <a:p>
            <a:pPr marL="0" indent="0">
              <a:buNone/>
            </a:pPr>
            <a:endParaRPr lang="en-IT" sz="1400" dirty="0"/>
          </a:p>
          <a:p>
            <a:pPr marL="0" indent="0">
              <a:buNone/>
            </a:pPr>
            <a:r>
              <a:rPr lang="en-IT" sz="1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STDLIB_EXTERNAL_BLAS_I64</a:t>
            </a:r>
          </a:p>
          <a:p>
            <a:pPr marL="0" indent="0">
              <a:buNone/>
            </a:pPr>
            <a:r>
              <a:rPr lang="en-IT" sz="1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STDLIB_EXTERNAL_LAPACK_I64</a:t>
            </a:r>
            <a:r>
              <a:rPr lang="en-IT" sz="1400" dirty="0"/>
              <a:t>		</a:t>
            </a:r>
            <a:r>
              <a:rPr lang="en-IT" sz="1400" dirty="0">
                <a:sym typeface="Wingdings" pitchFamily="2" charset="2"/>
              </a:rPr>
              <a:t> for 64-bit integer size</a:t>
            </a:r>
            <a:endParaRPr lang="en-IT" sz="1400" dirty="0"/>
          </a:p>
          <a:p>
            <a:pPr marL="0" indent="0">
              <a:buNone/>
            </a:pPr>
            <a:endParaRPr lang="en-IT" sz="1400" dirty="0"/>
          </a:p>
          <a:p>
            <a:r>
              <a:rPr lang="en-IT" sz="1400" dirty="0"/>
              <a:t>Other precisions ((16-), 80-, 128-bit) and the other integer size    are always provided by our modern implementation</a:t>
            </a:r>
            <a:br>
              <a:rPr lang="en-IT" sz="1400" dirty="0"/>
            </a:br>
            <a:br>
              <a:rPr lang="en-IT" sz="1400" dirty="0"/>
            </a:br>
            <a:endParaRPr lang="en-IT" sz="1400" dirty="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B7B1DFE2-8801-1ED3-3379-725B2C30F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0884" y="97259"/>
            <a:ext cx="6664604" cy="529307"/>
          </a:xfrm>
        </p:spPr>
        <p:txBody>
          <a:bodyPr/>
          <a:lstStyle/>
          <a:p>
            <a:pPr defTabSz="1219535">
              <a:defRPr/>
            </a:pPr>
            <a:r>
              <a:rPr lang="it-IT" sz="2400" dirty="0" err="1">
                <a:ea typeface="+mj-ea"/>
                <a:cs typeface="+mj-cs"/>
              </a:rPr>
              <a:t>Generalized</a:t>
            </a:r>
            <a:r>
              <a:rPr lang="it-IT" sz="2400" dirty="0">
                <a:ea typeface="+mj-ea"/>
                <a:cs typeface="+mj-cs"/>
              </a:rPr>
              <a:t> API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6B889EBA-9D94-4280-C9BF-EFC3227E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496" y="97259"/>
            <a:ext cx="3609847" cy="54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12BD0-0EFB-A0F4-2F01-6B728BE9F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97BE3CA-83F4-CAB0-998C-7D4E1BA2C732}"/>
              </a:ext>
            </a:extLst>
          </p:cNvPr>
          <p:cNvSpPr txBox="1">
            <a:spLocks/>
          </p:cNvSpPr>
          <p:nvPr/>
        </p:nvSpPr>
        <p:spPr bwMode="auto">
          <a:xfrm>
            <a:off x="341741" y="770583"/>
            <a:ext cx="4719531" cy="26390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326" indent="-45732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-112" charset="2"/>
              <a:buChar char="n"/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90872" indent="-3811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Font typeface="Wingdings" pitchFamily="2" charset="2"/>
              <a:buChar char="§"/>
              <a:defRPr sz="2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24419" indent="-30488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Char char="•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34187" indent="-30488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0D04"/>
              </a:buClr>
              <a:buFont typeface="Wingdings" pitchFamily="-112" charset="2"/>
              <a:buChar char="ü"/>
              <a:defRPr sz="1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743954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353722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963490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73257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3025" indent="-304884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2" charset="2"/>
              <a:defRPr sz="2667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T" sz="1400" dirty="0"/>
              <a:t>✅ 8 releases</a:t>
            </a:r>
          </a:p>
          <a:p>
            <a:pPr marL="0" indent="0">
              <a:buNone/>
            </a:pPr>
            <a:r>
              <a:rPr lang="en-IT" sz="1400" dirty="0"/>
              <a:t>✅ 62 contributors</a:t>
            </a:r>
          </a:p>
          <a:p>
            <a:pPr marL="0" indent="0">
              <a:buNone/>
            </a:pPr>
            <a:r>
              <a:rPr lang="en-IT" sz="1400" dirty="0"/>
              <a:t>✅ &gt;4,000 commits so far </a:t>
            </a:r>
          </a:p>
          <a:p>
            <a:pPr marL="0" indent="0">
              <a:buNone/>
            </a:pPr>
            <a:r>
              <a:rPr lang="en-IT" sz="1400" dirty="0"/>
              <a:t>✅ &gt;1,200 GitHub stars</a:t>
            </a:r>
          </a:p>
          <a:p>
            <a:pPr marL="0" indent="0">
              <a:buNone/>
            </a:pPr>
            <a:endParaRPr lang="en-IT" sz="1400" dirty="0"/>
          </a:p>
          <a:p>
            <a:pPr marL="0" indent="0">
              <a:buNone/>
            </a:pPr>
            <a:endParaRPr lang="en-IT" sz="1400" kern="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IT" sz="1400" kern="0" dirty="0">
              <a:solidFill>
                <a:srgbClr val="7030A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324BC2-2FA7-5FB1-6998-054E746A8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31" y="3744416"/>
            <a:ext cx="10050290" cy="1681435"/>
          </a:xfr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T" sz="1200" dirty="0">
                <a:solidFill>
                  <a:srgbClr val="7030A0"/>
                </a:solidFill>
              </a:rPr>
              <a:t>Fortran Standard Library</a:t>
            </a:r>
          </a:p>
          <a:p>
            <a:pPr marL="0" indent="0">
              <a:buNone/>
            </a:pPr>
            <a:endParaRPr lang="en-IT" sz="1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1200" b="0" dirty="0">
                <a:solidFill>
                  <a:srgbClr val="7030A0"/>
                </a:solidFill>
              </a:rPr>
              <a:t>The Fortran Standard, as published by the ISO (</a:t>
            </a:r>
            <a:r>
              <a:rPr lang="en-GB" sz="1200" b="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https://wg5-fortran.org/</a:t>
            </a:r>
            <a:r>
              <a:rPr lang="en-GB" sz="1200" b="0" dirty="0">
                <a:solidFill>
                  <a:srgbClr val="7030A0"/>
                </a:solidFill>
              </a:rPr>
              <a:t>), does not have a Standard Library. The goal of this project is to provide a community driven and agreed upon </a:t>
            </a:r>
            <a:r>
              <a:rPr lang="en-GB" sz="1200" b="0" i="1" dirty="0">
                <a:solidFill>
                  <a:srgbClr val="7030A0"/>
                </a:solidFill>
              </a:rPr>
              <a:t>de facto</a:t>
            </a:r>
            <a:r>
              <a:rPr lang="en-GB" sz="1200" b="0" dirty="0">
                <a:solidFill>
                  <a:srgbClr val="7030A0"/>
                </a:solidFill>
              </a:rPr>
              <a:t> "standard" library for Fortran, called a Fortran Standard Library (</a:t>
            </a:r>
            <a:r>
              <a:rPr lang="en-GB" sz="1200" b="0" dirty="0" err="1">
                <a:solidFill>
                  <a:srgbClr val="7030A0"/>
                </a:solidFill>
              </a:rPr>
              <a:t>stdlib</a:t>
            </a:r>
            <a:r>
              <a:rPr lang="en-GB" sz="1200" b="0" dirty="0">
                <a:solidFill>
                  <a:srgbClr val="7030A0"/>
                </a:solidFill>
              </a:rPr>
              <a:t>). We have a rigorous process how </a:t>
            </a:r>
            <a:r>
              <a:rPr lang="en-GB" sz="1200" b="0" dirty="0" err="1">
                <a:solidFill>
                  <a:srgbClr val="7030A0"/>
                </a:solidFill>
              </a:rPr>
              <a:t>stdlib</a:t>
            </a:r>
            <a:r>
              <a:rPr lang="en-GB" sz="1200" b="0" dirty="0">
                <a:solidFill>
                  <a:srgbClr val="7030A0"/>
                </a:solidFill>
              </a:rPr>
              <a:t> is developed as documented in our </a:t>
            </a:r>
            <a:r>
              <a:rPr lang="en-GB" sz="1200" b="0" u="sng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Workflow</a:t>
            </a:r>
            <a:r>
              <a:rPr lang="en-GB" sz="1200" b="0" dirty="0">
                <a:solidFill>
                  <a:srgbClr val="7030A0"/>
                </a:solidFill>
              </a:rPr>
              <a:t>. </a:t>
            </a:r>
            <a:r>
              <a:rPr lang="en-GB" sz="1200" b="0" dirty="0" err="1">
                <a:solidFill>
                  <a:srgbClr val="7030A0"/>
                </a:solidFill>
              </a:rPr>
              <a:t>stdlib</a:t>
            </a:r>
            <a:r>
              <a:rPr lang="en-GB" sz="1200" b="0" dirty="0">
                <a:solidFill>
                  <a:srgbClr val="7030A0"/>
                </a:solidFill>
              </a:rPr>
              <a:t> is both a specification and a reference implementation. We are cooperating with the Fortran Standards Committee (e.g., the effort </a:t>
            </a:r>
            <a:r>
              <a:rPr lang="en-GB" sz="1200" b="0" u="sng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started</a:t>
            </a:r>
            <a:r>
              <a:rPr lang="en-GB" sz="1200" b="0" dirty="0">
                <a:solidFill>
                  <a:srgbClr val="7030A0"/>
                </a:solidFill>
              </a:rPr>
              <a:t> at the J3 committee repository) and the plan is to continue working with the Committee in the future (such as in the step 5. in the </a:t>
            </a:r>
            <a:r>
              <a:rPr lang="en-GB" sz="1200" b="0" u="sng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Workflow</a:t>
            </a:r>
            <a:r>
              <a:rPr lang="en-GB" sz="1200" b="0" dirty="0">
                <a:solidFill>
                  <a:srgbClr val="7030A0"/>
                </a:solidFill>
              </a:rPr>
              <a:t> document), so that if the Committee wants to standardize some feature already available in </a:t>
            </a:r>
            <a:r>
              <a:rPr lang="en-GB" sz="1200" b="0" dirty="0" err="1">
                <a:solidFill>
                  <a:srgbClr val="7030A0"/>
                </a:solidFill>
              </a:rPr>
              <a:t>stdlib</a:t>
            </a:r>
            <a:r>
              <a:rPr lang="en-GB" sz="1200" b="0" dirty="0">
                <a:solidFill>
                  <a:srgbClr val="7030A0"/>
                </a:solidFill>
              </a:rPr>
              <a:t>, it would base it on </a:t>
            </a:r>
            <a:r>
              <a:rPr lang="en-GB" sz="1200" b="0" dirty="0" err="1">
                <a:solidFill>
                  <a:srgbClr val="7030A0"/>
                </a:solidFill>
              </a:rPr>
              <a:t>stdlib's</a:t>
            </a:r>
            <a:r>
              <a:rPr lang="en-GB" sz="1200" b="0" dirty="0">
                <a:solidFill>
                  <a:srgbClr val="7030A0"/>
                </a:solidFill>
              </a:rPr>
              <a:t> implementation.</a:t>
            </a:r>
            <a:endParaRPr lang="en-IT" sz="1200" dirty="0">
              <a:solidFill>
                <a:srgbClr val="7030A0"/>
              </a:solidFill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3B91642A-F192-D125-ED3E-44C00654D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219535">
              <a:defRPr/>
            </a:pPr>
            <a:r>
              <a:rPr lang="it-IT" sz="2400" dirty="0" err="1">
                <a:ea typeface="+mj-ea"/>
                <a:cs typeface="+mj-cs"/>
              </a:rPr>
              <a:t>stdlib</a:t>
            </a:r>
            <a:r>
              <a:rPr lang="it-IT" sz="2400" dirty="0">
                <a:ea typeface="+mj-ea"/>
                <a:cs typeface="+mj-cs"/>
              </a:rPr>
              <a:t> </a:t>
            </a:r>
            <a:r>
              <a:rPr lang="it-IT" sz="2400" dirty="0" err="1">
                <a:ea typeface="+mj-ea"/>
                <a:cs typeface="+mj-cs"/>
              </a:rPr>
              <a:t>integration</a:t>
            </a:r>
            <a:r>
              <a:rPr lang="it-IT" sz="2400" dirty="0">
                <a:ea typeface="+mj-ea"/>
                <a:cs typeface="+mj-cs"/>
              </a:rPr>
              <a:t>: https://</a:t>
            </a:r>
            <a:r>
              <a:rPr lang="it-IT" sz="2400" dirty="0" err="1">
                <a:ea typeface="+mj-ea"/>
                <a:cs typeface="+mj-cs"/>
              </a:rPr>
              <a:t>github.com</a:t>
            </a:r>
            <a:r>
              <a:rPr lang="it-IT" sz="2400" dirty="0">
                <a:ea typeface="+mj-ea"/>
                <a:cs typeface="+mj-cs"/>
              </a:rPr>
              <a:t>/fortran-</a:t>
            </a:r>
            <a:r>
              <a:rPr lang="it-IT" sz="2400" dirty="0" err="1">
                <a:ea typeface="+mj-ea"/>
                <a:cs typeface="+mj-cs"/>
              </a:rPr>
              <a:t>lang</a:t>
            </a:r>
            <a:r>
              <a:rPr lang="it-IT" sz="2400" dirty="0">
                <a:ea typeface="+mj-ea"/>
                <a:cs typeface="+mj-cs"/>
              </a:rPr>
              <a:t>/</a:t>
            </a:r>
            <a:r>
              <a:rPr lang="it-IT" sz="2400" dirty="0" err="1">
                <a:ea typeface="+mj-ea"/>
                <a:cs typeface="+mj-cs"/>
              </a:rPr>
              <a:t>stdlib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4" name="Picture 3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1E7735A9-90F6-C36F-D73E-E2E9FFE16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096" y="673324"/>
            <a:ext cx="6073129" cy="30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7102"/>
      </p:ext>
    </p:extLst>
  </p:cSld>
  <p:clrMapOvr>
    <a:masterClrMapping/>
  </p:clrMapOvr>
</p:sld>
</file>

<file path=ppt/theme/theme1.xml><?xml version="1.0" encoding="utf-8"?>
<a:theme xmlns:a="http://schemas.openxmlformats.org/drawingml/2006/main" name="me-why its worth i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e-why its worth 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me-why its worth 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-why its worth 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-why its worth i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-why its worth i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-why its worth 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-why its worth 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-why its worth 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Picasso:Directors:Smith:ME Degree:Slides:me-why its worth it</Template>
  <TotalTime>75098</TotalTime>
  <Words>1741</Words>
  <Application>Microsoft Macintosh PowerPoint</Application>
  <PresentationFormat>Custom</PresentationFormat>
  <Paragraphs>267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Consolas</vt:lpstr>
      <vt:lpstr>Tahoma</vt:lpstr>
      <vt:lpstr>Times New Roman</vt:lpstr>
      <vt:lpstr>Wingdings</vt:lpstr>
      <vt:lpstr>me-why its worth it</vt:lpstr>
      <vt:lpstr>Precision-Agnostic BLAS/LAPACK and a Modern Linear Algebra API  for the Fortran Standard Library</vt:lpstr>
      <vt:lpstr>Summary</vt:lpstr>
      <vt:lpstr>Reference LAPACK in Fortran</vt:lpstr>
      <vt:lpstr>Modernization Goals</vt:lpstr>
      <vt:lpstr>Reference LAPACK Modernization</vt:lpstr>
      <vt:lpstr>Reference LAPACK Modernization</vt:lpstr>
      <vt:lpstr>Precision-agnostic details</vt:lpstr>
      <vt:lpstr>Generalized API</vt:lpstr>
      <vt:lpstr>stdlib integration: https://github.com/fortran-lang/stdlib</vt:lpstr>
      <vt:lpstr>build system optimization</vt:lpstr>
      <vt:lpstr>3 build methods</vt:lpstr>
      <vt:lpstr>Precision-agnostic example</vt:lpstr>
      <vt:lpstr>High-level API</vt:lpstr>
      <vt:lpstr>API design</vt:lpstr>
      <vt:lpstr>Feature-complete API</vt:lpstr>
      <vt:lpstr>Error Handling</vt:lpstr>
      <vt:lpstr>solve: benchmark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Federico</dc:creator>
  <cp:lastModifiedBy>Federico Perini</cp:lastModifiedBy>
  <cp:revision>4418</cp:revision>
  <cp:lastPrinted>2020-09-03T14:09:59Z</cp:lastPrinted>
  <dcterms:created xsi:type="dcterms:W3CDTF">2009-01-16T23:39:41Z</dcterms:created>
  <dcterms:modified xsi:type="dcterms:W3CDTF">2025-11-03T19:24:39Z</dcterms:modified>
</cp:coreProperties>
</file>