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8" r:id="rId5"/>
    <p:sldId id="280" r:id="rId6"/>
    <p:sldId id="270" r:id="rId7"/>
    <p:sldId id="281" r:id="rId8"/>
    <p:sldId id="282" r:id="rId9"/>
    <p:sldId id="285" r:id="rId10"/>
    <p:sldId id="283" r:id="rId11"/>
    <p:sldId id="284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6"/>
    <p:restoredTop sz="73469"/>
  </p:normalViewPr>
  <p:slideViewPr>
    <p:cSldViewPr snapToGrid="0">
      <p:cViewPr varScale="1">
        <p:scale>
          <a:sx n="92" d="100"/>
          <a:sy n="92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425D8-96FC-2A47-98CC-499CDF4DC00A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63827-9902-F74C-A425-E6B3DAAF5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4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Shoreditch.. Dolphin or shark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63827-9902-F74C-A425-E6B3DAAF54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reference only without hiding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63827-9902-F74C-A425-E6B3DAAF54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8D4C6-19AA-F890-74D2-9406EA672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87D32-2F33-5B6E-3C25-000D20DAF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DA721-FF4A-4842-824E-5BB6B5681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reference only without hiding animation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19A83-E496-5849-6B72-799E97E8E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63827-9902-F74C-A425-E6B3DAAF54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7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880C-89A8-4CFB-D6B8-AB844A088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4C133-0907-07F0-F0E3-CC0AB019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05D38-4AA4-3DF1-2B67-E33ACC72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8A00E-5A7A-F81C-100E-D0790904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E484-B646-8952-3341-40488CFC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0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66AF-E2AC-CC1C-CE90-913205BE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EAF85-6FFC-8334-E020-54BEDF00A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E827-30F4-3E0E-625F-74A5D989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E10F9-B67D-E31D-2818-1BD07A3D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05982-B7DB-1788-FB82-364A05C2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8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18F63-F14D-FB85-6961-E02EB9027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DF71C-084C-6735-F71F-CE29B53CE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F3DE-FEBB-A088-9398-5308489C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6344A-30B8-BB7A-E8A3-11DEC1C12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86AB6-FB64-8644-A874-B310696B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4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EC09-18DD-9EF7-B8F7-468ADDA3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4A558-8AA1-A75F-3CF3-B4C2D936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904A-89B8-907B-F4C1-0ABAB6B3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735A-4EE0-34D1-F5E8-B5B81EA8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1839A-77F5-01C6-FCD1-F3B67729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1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A0BE-87AE-C143-FCDA-A494B875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5348-8799-5812-79D6-9B41925D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C98FC-5C0A-E9DB-135B-3394FE5F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90A6A-2E64-670A-1188-C551B05D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A2B5-897B-B47B-69FE-AE813599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FE9D-6E53-1288-5A16-B9F3B080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F4B5-26B9-1DA2-8428-99A964326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63075-808D-B605-DCA6-322379429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E526F-A393-BA9E-9AEE-61DC17DA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E0BD5-706E-BBF8-A534-C3297338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2E087-F7CC-3CBE-0B0A-194CBC04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4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D601-2544-5DA5-F3B5-9C421133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2AC73-F8E3-ACBD-1421-6F992816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9A0B6-4345-ED2F-2258-4F16C9C62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42D05-D88E-2D3C-AAAE-7D9536E3F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04507-ABDE-8015-832E-D7EB485AF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1DEB6-2AF9-5BA4-3761-F10F46BA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DC3D5-A2EF-D033-F110-D5C040CD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ADC7C-8CC1-1157-F569-22B2A021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3CAB-1707-8BA4-96E8-ABF937F2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042C0-667A-6DA8-CD79-EDE7378A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E5F85-2EFC-4BF0-F777-A4A747F1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C2971-C75B-7E7A-8A48-DD550160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8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ADE7C-5282-83B7-B9B4-1CDC2723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A1BC6-ACF3-4DC5-690B-6F536714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5B8FD-2121-F6B0-4B94-BDA62F3C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2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FAAD-C354-D42B-CC12-04D9BBFB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9F73-0A39-E7AD-481C-F38764D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C1FF9-4305-C9F4-C323-7D6907B22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C7C62-DAF9-7A3A-1E1A-8FA4819A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8B90D-D2B9-94FE-9454-B0152598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7FF1A-016F-8937-E6EB-996DC343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4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21E9-CFB0-716C-4E89-4D890DC8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185E4-B1B5-24E7-EDFB-C06F6AB2D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53020-613C-0DED-8B99-86098FD3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8BA30-8AE3-30F2-CC9C-23C1BDE4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CAA80-8DC5-FB71-ED75-B1792C73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1B113-D098-8E20-AD1F-0EB8988B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D8B81-0C92-95F9-535D-9454E8B8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41AE1-2555-571C-E8DA-385307306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DE66D-3E02-C528-A702-1F118220A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7D3E1-4EED-E24E-A34D-6DEB4596A0C9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9D3F3-5145-907A-F879-CB56095C4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3F742-96F6-59C1-85B2-EB61FF363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FBB3D3-494B-F74F-B292-C18A8CC52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7CA2-8C99-C034-7F99-74C5EEF63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988" y="313151"/>
            <a:ext cx="11436263" cy="2568146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State of the FOSS </a:t>
            </a:r>
            <a:br>
              <a:rPr lang="en-GB" b="1" dirty="0"/>
            </a:br>
            <a:r>
              <a:rPr lang="en-GB" b="1" dirty="0"/>
              <a:t>(Fortran Open Source Software)</a:t>
            </a:r>
          </a:p>
        </p:txBody>
      </p: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D1C732C-6EEA-1D5F-CD48-3AE80C79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42" y="4251922"/>
            <a:ext cx="2568146" cy="2568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42A7C-01D2-5B6B-1423-AC7BC0ECABE1}"/>
              </a:ext>
            </a:extLst>
          </p:cNvPr>
          <p:cNvSpPr txBox="1"/>
          <p:nvPr/>
        </p:nvSpPr>
        <p:spPr>
          <a:xfrm>
            <a:off x="126123" y="4167447"/>
            <a:ext cx="454521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David Cutting</a:t>
            </a:r>
          </a:p>
          <a:p>
            <a:r>
              <a:rPr lang="en-GB" i="1" dirty="0"/>
              <a:t>School of Electronics, Electrical Engineering</a:t>
            </a:r>
          </a:p>
          <a:p>
            <a:r>
              <a:rPr lang="en-GB" i="1" dirty="0"/>
              <a:t>and Computer Science</a:t>
            </a:r>
          </a:p>
          <a:p>
            <a:r>
              <a:rPr lang="en-GB" dirty="0"/>
              <a:t>Queen’s University Belfast</a:t>
            </a:r>
          </a:p>
          <a:p>
            <a:endParaRPr lang="en-GB" dirty="0"/>
          </a:p>
          <a:p>
            <a:r>
              <a:rPr lang="en-GB" b="1" dirty="0" err="1"/>
              <a:t>d.cutting@qub.ac.uk</a:t>
            </a:r>
            <a:endParaRPr lang="en-GB" b="1" dirty="0"/>
          </a:p>
          <a:p>
            <a:r>
              <a:rPr lang="en-GB" b="1" dirty="0"/>
              <a:t>https://</a:t>
            </a:r>
            <a:r>
              <a:rPr lang="en-GB" b="1" dirty="0" err="1"/>
              <a:t>davecutting.uk</a:t>
            </a:r>
            <a:r>
              <a:rPr lang="en-GB" b="1" dirty="0"/>
              <a:t> </a:t>
            </a:r>
          </a:p>
        </p:txBody>
      </p:sp>
      <p:pic>
        <p:nvPicPr>
          <p:cNvPr id="8" name="Picture 7" descr="A red and white logo with white cross and symbols&#10;&#10;Description automatically generated">
            <a:extLst>
              <a:ext uri="{FF2B5EF4-FFF2-40B4-BE49-F238E27FC236}">
                <a16:creationId xmlns:a16="http://schemas.microsoft.com/office/drawing/2014/main" id="{3322BFAE-321C-901B-08CB-8B73D0F6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755" y="4450856"/>
            <a:ext cx="1825122" cy="22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0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99D4F-00DA-EE34-714C-9D3F420E5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F816-28DB-BAC5-5DCC-D7320938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 HEADLINE DATA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70700A-98AB-2FBF-869F-7F55F3567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217352"/>
              </p:ext>
            </p:extLst>
          </p:nvPr>
        </p:nvGraphicFramePr>
        <p:xfrm>
          <a:off x="304801" y="1828799"/>
          <a:ext cx="11679384" cy="37906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93948">
                  <a:extLst>
                    <a:ext uri="{9D8B030D-6E8A-4147-A177-3AD203B41FA5}">
                      <a16:colId xmlns:a16="http://schemas.microsoft.com/office/drawing/2014/main" val="896473031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3753925396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1094576320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1801343069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116675644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2133470367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36835143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3820092280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854537591"/>
                    </a:ext>
                  </a:extLst>
                </a:gridCol>
              </a:tblGrid>
              <a:tr h="1066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Language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Total Repositories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Repositories in Sample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% of Repositories in Sample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Error Rate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Stars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Watchers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Forks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Stars per 1000 Repos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880823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Fortran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40,187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2.53813%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3.82%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1.87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77487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Python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21,323,013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0.00478%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4.80%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19683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19683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2953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0.92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756661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Java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18,663,261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0.00547%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8.92%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8946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8946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2100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0.48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707714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COBOL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6,796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15.00883%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0.59%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1.47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766708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Go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1,937,300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0.05265%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3.14%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11279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11279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1249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5.82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60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98BA0-0001-8237-52EA-9D7AAAE0C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35B6-0AD0-44F8-B1FF-4D285A2F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2214-A351-7A7B-65BD-A6BF557B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449704"/>
            <a:ext cx="10928054" cy="5174615"/>
          </a:xfrm>
        </p:spPr>
        <p:txBody>
          <a:bodyPr/>
          <a:lstStyle/>
          <a:p>
            <a:r>
              <a:rPr lang="en-GB" dirty="0"/>
              <a:t>Fortran shows mixed indicators</a:t>
            </a:r>
          </a:p>
          <a:p>
            <a:endParaRPr lang="en-GB" dirty="0"/>
          </a:p>
          <a:p>
            <a:r>
              <a:rPr lang="en-GB" dirty="0"/>
              <a:t>When adjusted for sample size some of them are quite positive</a:t>
            </a:r>
          </a:p>
          <a:p>
            <a:endParaRPr lang="en-GB" dirty="0"/>
          </a:p>
          <a:p>
            <a:r>
              <a:rPr lang="en-GB" dirty="0"/>
              <a:t>There’s more gold in them there repositories, yarr!</a:t>
            </a:r>
          </a:p>
        </p:txBody>
      </p:sp>
    </p:spTree>
    <p:extLst>
      <p:ext uri="{BB962C8B-B14F-4D97-AF65-F5344CB8AC3E}">
        <p14:creationId xmlns:p14="http://schemas.microsoft.com/office/powerpoint/2010/main" val="367518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3E63D-62E8-B7AC-6A89-010E3E40C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8342-131D-5C6C-9177-E97C3BCE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89" y="175939"/>
            <a:ext cx="3805271" cy="1325563"/>
          </a:xfrm>
        </p:spPr>
        <p:txBody>
          <a:bodyPr/>
          <a:lstStyle/>
          <a:p>
            <a:r>
              <a:rPr lang="en-GB" b="1" dirty="0"/>
              <a:t>Thank You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C7A2D4-1D5C-C702-8DD1-B6F30A2C3C6B}"/>
              </a:ext>
            </a:extLst>
          </p:cNvPr>
          <p:cNvSpPr txBox="1">
            <a:spLocks/>
          </p:cNvSpPr>
          <p:nvPr/>
        </p:nvSpPr>
        <p:spPr>
          <a:xfrm>
            <a:off x="218089" y="1667688"/>
            <a:ext cx="4099911" cy="489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Find my socials and contact info below or scan the QR code</a:t>
            </a: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 err="1">
                <a:sym typeface="Wingdings" pitchFamily="2" charset="2"/>
              </a:rPr>
              <a:t>d.cutting@qub.ac.uk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https://</a:t>
            </a:r>
            <a:r>
              <a:rPr lang="en-GB" dirty="0" err="1">
                <a:sym typeface="Wingdings" pitchFamily="2" charset="2"/>
              </a:rPr>
              <a:t>davecutting.uk</a:t>
            </a:r>
            <a:r>
              <a:rPr lang="en-GB" dirty="0">
                <a:sym typeface="Wingdings" pitchFamily="2" charset="2"/>
              </a:rPr>
              <a:t> </a:t>
            </a:r>
            <a:endParaRPr lang="en-GB" dirty="0"/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E3D823B-57F7-F794-9EE2-01CFADCB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51" y="2831450"/>
            <a:ext cx="2568146" cy="2568146"/>
          </a:xfrm>
          <a:prstGeom prst="rect">
            <a:avLst/>
          </a:prstGeom>
        </p:spPr>
      </p:pic>
      <p:pic>
        <p:nvPicPr>
          <p:cNvPr id="13" name="Picture 12" descr="A red and white logo with white cross and symbols&#10;&#10;Description automatically generated">
            <a:extLst>
              <a:ext uri="{FF2B5EF4-FFF2-40B4-BE49-F238E27FC236}">
                <a16:creationId xmlns:a16="http://schemas.microsoft.com/office/drawing/2014/main" id="{3D2A7E8D-0F53-ABFF-6C49-F3441B2EC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60" y="613861"/>
            <a:ext cx="1466389" cy="1775281"/>
          </a:xfrm>
          <a:prstGeom prst="rect">
            <a:avLst/>
          </a:prstGeom>
        </p:spPr>
      </p:pic>
      <p:pic>
        <p:nvPicPr>
          <p:cNvPr id="8" name="Picture 7" descr="A stained glass window with a logo&#10;&#10;AI-generated content may be incorrect.">
            <a:extLst>
              <a:ext uri="{FF2B5EF4-FFF2-40B4-BE49-F238E27FC236}">
                <a16:creationId xmlns:a16="http://schemas.microsoft.com/office/drawing/2014/main" id="{0F06F4AD-34D6-DA7B-5E95-5B35AFB97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589" y="0"/>
            <a:ext cx="4426411" cy="68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2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63F0-6E85-FC3F-0FDC-7AEBD742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89" y="175939"/>
            <a:ext cx="7245392" cy="1325563"/>
          </a:xfrm>
        </p:spPr>
        <p:txBody>
          <a:bodyPr/>
          <a:lstStyle/>
          <a:p>
            <a:r>
              <a:rPr lang="en-GB" b="1" dirty="0"/>
              <a:t>Hello</a:t>
            </a:r>
          </a:p>
        </p:txBody>
      </p:sp>
      <p:pic>
        <p:nvPicPr>
          <p:cNvPr id="5" name="Content Placeholder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90A4046-3A8C-C534-1D91-036D98407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646" r="29269"/>
          <a:stretch/>
        </p:blipFill>
        <p:spPr>
          <a:xfrm>
            <a:off x="7657071" y="0"/>
            <a:ext cx="4534929" cy="6858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619423-1C0D-D966-C616-C949481CE665}"/>
              </a:ext>
            </a:extLst>
          </p:cNvPr>
          <p:cNvSpPr txBox="1">
            <a:spLocks/>
          </p:cNvSpPr>
          <p:nvPr/>
        </p:nvSpPr>
        <p:spPr>
          <a:xfrm>
            <a:off x="218089" y="1501502"/>
            <a:ext cx="6738765" cy="47015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Reader (Education) in Computer Science / Software Engineering</a:t>
            </a:r>
          </a:p>
          <a:p>
            <a:endParaRPr lang="en-GB" dirty="0"/>
          </a:p>
          <a:p>
            <a:r>
              <a:rPr lang="en-GB" dirty="0"/>
              <a:t>Research interests in software processes, legacy systems, development practice, refactoring, software quality and computing education (including professional development)</a:t>
            </a:r>
          </a:p>
          <a:p>
            <a:endParaRPr lang="en-GB" dirty="0"/>
          </a:p>
          <a:p>
            <a:r>
              <a:rPr lang="en-GB" dirty="0"/>
              <a:t>Software fanatic and lazy FOSS developer</a:t>
            </a:r>
          </a:p>
        </p:txBody>
      </p:sp>
    </p:spTree>
    <p:extLst>
      <p:ext uri="{BB962C8B-B14F-4D97-AF65-F5344CB8AC3E}">
        <p14:creationId xmlns:p14="http://schemas.microsoft.com/office/powerpoint/2010/main" val="407445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AD7A-9FB8-323C-475D-7191F361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000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COLLABORATORS AND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93322-2C57-F036-C592-000C75CD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449704"/>
            <a:ext cx="10928054" cy="5174615"/>
          </a:xfrm>
        </p:spPr>
        <p:txBody>
          <a:bodyPr/>
          <a:lstStyle/>
          <a:p>
            <a:r>
              <a:rPr lang="en-GB" dirty="0"/>
              <a:t>Austen Rainer (QUB)</a:t>
            </a:r>
          </a:p>
          <a:p>
            <a:r>
              <a:rPr lang="en-GB" dirty="0"/>
              <a:t>Alexander Nolte (Eindhoven UT and Carnegie Mellon)</a:t>
            </a:r>
          </a:p>
          <a:p>
            <a:endParaRPr lang="en-GB" dirty="0"/>
          </a:p>
          <a:p>
            <a:r>
              <a:rPr lang="en-GB" dirty="0"/>
              <a:t>Northern Ireland High Performance Computing (NI-HPC)</a:t>
            </a:r>
          </a:p>
        </p:txBody>
      </p:sp>
    </p:spTree>
    <p:extLst>
      <p:ext uri="{BB962C8B-B14F-4D97-AF65-F5344CB8AC3E}">
        <p14:creationId xmlns:p14="http://schemas.microsoft.com/office/powerpoint/2010/main" val="23432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9645D-C752-A1AE-AC24-64920415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47E3-B74D-C6BB-D7B5-77E08CFB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000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QUESTION: WHAT THE FOSS?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34EB5-44D0-B4B6-5CE7-4488056B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449704"/>
            <a:ext cx="11591934" cy="517461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Can we gain a quick insight into the Fortran open source ecosystem?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Methodology</a:t>
            </a:r>
          </a:p>
          <a:p>
            <a:r>
              <a:rPr lang="en-GB" dirty="0"/>
              <a:t>Mining </a:t>
            </a:r>
            <a:r>
              <a:rPr lang="en-GB" dirty="0" err="1"/>
              <a:t>github</a:t>
            </a:r>
            <a:endParaRPr lang="en-GB" dirty="0"/>
          </a:p>
          <a:p>
            <a:pPr lvl="1"/>
            <a:r>
              <a:rPr lang="en-GB" dirty="0"/>
              <a:t>Metadata</a:t>
            </a:r>
          </a:p>
          <a:p>
            <a:r>
              <a:rPr lang="en-GB" dirty="0"/>
              <a:t>Cloning and analysing repositories</a:t>
            </a:r>
          </a:p>
          <a:p>
            <a:pPr lvl="1"/>
            <a:r>
              <a:rPr lang="en-GB" dirty="0"/>
              <a:t>Commit history</a:t>
            </a:r>
          </a:p>
          <a:p>
            <a:r>
              <a:rPr lang="en-GB" dirty="0"/>
              <a:t>Combined rudimentary analysis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Warning: this is early quick work and perhaps not as sound as it </a:t>
            </a:r>
            <a:r>
              <a:rPr lang="en-GB" strike="sngStrike" dirty="0"/>
              <a:t>should</a:t>
            </a:r>
            <a:r>
              <a:rPr lang="en-GB" dirty="0"/>
              <a:t> could be.</a:t>
            </a:r>
          </a:p>
        </p:txBody>
      </p:sp>
    </p:spTree>
    <p:extLst>
      <p:ext uri="{BB962C8B-B14F-4D97-AF65-F5344CB8AC3E}">
        <p14:creationId xmlns:p14="http://schemas.microsoft.com/office/powerpoint/2010/main" val="345045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9A0C0A-2525-8B10-5B59-9EF4E9092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5D1E-E648-D14C-80A0-3474E82C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 HEADLINE DATA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4BB38C-A6A2-5DF2-E0E9-C13E044B90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1" y="1828799"/>
          <a:ext cx="11679384" cy="37906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93948">
                  <a:extLst>
                    <a:ext uri="{9D8B030D-6E8A-4147-A177-3AD203B41FA5}">
                      <a16:colId xmlns:a16="http://schemas.microsoft.com/office/drawing/2014/main" val="896473031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3753925396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1094576320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1801343069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116675644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2133470367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36835143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3820092280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854537591"/>
                    </a:ext>
                  </a:extLst>
                </a:gridCol>
              </a:tblGrid>
              <a:tr h="1066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Language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Total Repositories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Repositories in Sample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% of Repositories in Sample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Error Rate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Stars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Watchers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Forks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Stars per 1000 Repos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3880823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Fortran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40,187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2.53813%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3.82%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1.87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2777487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Python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21,323,013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0.00478%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4.80%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19683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19683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2953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0.92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1756661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Java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18,663,261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0.00547%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8.92%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8946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8946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2100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0.48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707714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COBOL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6,796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15.00883%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0.59%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1.47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766708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Go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1,937,300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0.05265%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3.14%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11279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11279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1249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5.82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160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6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404AA-625D-0DEC-3B65-2F5E6561D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04E4-797F-ACEA-4647-0D5510D1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 HEADLINE DATA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95E8015-D616-99D1-3E00-D3C74A49E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853118"/>
              </p:ext>
            </p:extLst>
          </p:nvPr>
        </p:nvGraphicFramePr>
        <p:xfrm>
          <a:off x="304801" y="1828799"/>
          <a:ext cx="11679384" cy="37906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93948">
                  <a:extLst>
                    <a:ext uri="{9D8B030D-6E8A-4147-A177-3AD203B41FA5}">
                      <a16:colId xmlns:a16="http://schemas.microsoft.com/office/drawing/2014/main" val="896473031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3753925396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1094576320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1801343069"/>
                    </a:ext>
                  </a:extLst>
                </a:gridCol>
                <a:gridCol w="1393948">
                  <a:extLst>
                    <a:ext uri="{9D8B030D-6E8A-4147-A177-3AD203B41FA5}">
                      <a16:colId xmlns:a16="http://schemas.microsoft.com/office/drawing/2014/main" val="116675644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2133470367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36835143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3820092280"/>
                    </a:ext>
                  </a:extLst>
                </a:gridCol>
                <a:gridCol w="1177411">
                  <a:extLst>
                    <a:ext uri="{9D8B030D-6E8A-4147-A177-3AD203B41FA5}">
                      <a16:colId xmlns:a16="http://schemas.microsoft.com/office/drawing/2014/main" val="854537591"/>
                    </a:ext>
                  </a:extLst>
                </a:gridCol>
              </a:tblGrid>
              <a:tr h="1066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Language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Total Repositories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Repositories in Sample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% of Repositories in Sample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Error Rate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Stars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Watchers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Forks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Stars per 1000 Repos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3880823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Fortran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40,187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2.53813%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3.82%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1.87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2777487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Python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21,323,013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0.00478%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4.80%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19683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19683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2953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0.92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1756661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Java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18,663,261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0.00547%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8.92%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8946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8946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2100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0.48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707714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COBOL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6,796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15.00883%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0.59%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1.47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766708"/>
                  </a:ext>
                </a:extLst>
              </a:tr>
              <a:tr h="536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Go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1,937,300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1,020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0.05265%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3.14%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11279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11279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1249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5.82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16006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17C1F19-F09C-2549-468C-5BC7E7E843BB}"/>
              </a:ext>
            </a:extLst>
          </p:cNvPr>
          <p:cNvSpPr/>
          <p:nvPr/>
        </p:nvSpPr>
        <p:spPr>
          <a:xfrm>
            <a:off x="3131507" y="1503123"/>
            <a:ext cx="1390389" cy="4747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740322-C4A8-6422-C153-7CB4D04B0F95}"/>
              </a:ext>
            </a:extLst>
          </p:cNvPr>
          <p:cNvSpPr/>
          <p:nvPr/>
        </p:nvSpPr>
        <p:spPr>
          <a:xfrm>
            <a:off x="4521896" y="1503123"/>
            <a:ext cx="1390389" cy="4747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96F3D-A53C-D792-B6EB-4B68E1286890}"/>
              </a:ext>
            </a:extLst>
          </p:cNvPr>
          <p:cNvSpPr/>
          <p:nvPr/>
        </p:nvSpPr>
        <p:spPr>
          <a:xfrm>
            <a:off x="5912285" y="1503123"/>
            <a:ext cx="1436317" cy="4747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9F52D-F955-2239-AC48-4B6061A02BB7}"/>
              </a:ext>
            </a:extLst>
          </p:cNvPr>
          <p:cNvSpPr/>
          <p:nvPr/>
        </p:nvSpPr>
        <p:spPr>
          <a:xfrm>
            <a:off x="7348602" y="1503123"/>
            <a:ext cx="1181623" cy="4747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C353F-2F7D-FC6C-43A6-11BD3ED09008}"/>
              </a:ext>
            </a:extLst>
          </p:cNvPr>
          <p:cNvSpPr/>
          <p:nvPr/>
        </p:nvSpPr>
        <p:spPr>
          <a:xfrm>
            <a:off x="10939399" y="1503121"/>
            <a:ext cx="1224088" cy="4747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AFEEA-E633-33B3-E755-818AA8409501}"/>
              </a:ext>
            </a:extLst>
          </p:cNvPr>
          <p:cNvSpPr/>
          <p:nvPr/>
        </p:nvSpPr>
        <p:spPr>
          <a:xfrm>
            <a:off x="8530225" y="1503122"/>
            <a:ext cx="1211087" cy="4747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9899DC-A897-976A-A51F-0D33AB5D14D7}"/>
              </a:ext>
            </a:extLst>
          </p:cNvPr>
          <p:cNvSpPr/>
          <p:nvPr/>
        </p:nvSpPr>
        <p:spPr>
          <a:xfrm>
            <a:off x="9711848" y="1503121"/>
            <a:ext cx="1240551" cy="4747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C40C6-F027-D5D0-3FEE-E879AD2CC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9DDB-D610-A355-5DB8-619ED243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AUTHOR ANALYSIS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57FDFA5-77B5-1A65-93DE-D76EE3F4F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729175"/>
              </p:ext>
            </p:extLst>
          </p:nvPr>
        </p:nvGraphicFramePr>
        <p:xfrm>
          <a:off x="1361161" y="1866378"/>
          <a:ext cx="9469677" cy="40020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156559">
                  <a:extLst>
                    <a:ext uri="{9D8B030D-6E8A-4147-A177-3AD203B41FA5}">
                      <a16:colId xmlns:a16="http://schemas.microsoft.com/office/drawing/2014/main" val="1078188786"/>
                    </a:ext>
                  </a:extLst>
                </a:gridCol>
                <a:gridCol w="3156559">
                  <a:extLst>
                    <a:ext uri="{9D8B030D-6E8A-4147-A177-3AD203B41FA5}">
                      <a16:colId xmlns:a16="http://schemas.microsoft.com/office/drawing/2014/main" val="130562392"/>
                    </a:ext>
                  </a:extLst>
                </a:gridCol>
                <a:gridCol w="3156559">
                  <a:extLst>
                    <a:ext uri="{9D8B030D-6E8A-4147-A177-3AD203B41FA5}">
                      <a16:colId xmlns:a16="http://schemas.microsoft.com/office/drawing/2014/main" val="489079174"/>
                    </a:ext>
                  </a:extLst>
                </a:gridCol>
              </a:tblGrid>
              <a:tr h="13271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Language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Average Authors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% with Multiple Authors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73009"/>
                  </a:ext>
                </a:extLst>
              </a:tr>
              <a:tr h="5349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Fortran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13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>
                          <a:effectLst/>
                        </a:rPr>
                        <a:t>89.9083%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935780"/>
                  </a:ext>
                </a:extLst>
              </a:tr>
              <a:tr h="5349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Python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>
                          <a:effectLst/>
                        </a:rPr>
                        <a:t>60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98.9701%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568240"/>
                  </a:ext>
                </a:extLst>
              </a:tr>
              <a:tr h="5349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Java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>
                          <a:effectLst/>
                        </a:rPr>
                        <a:t>42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98.7083%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884598"/>
                  </a:ext>
                </a:extLst>
              </a:tr>
              <a:tr h="5349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COBOL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>
                          <a:effectLst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54.0434%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5385"/>
                  </a:ext>
                </a:extLst>
              </a:tr>
              <a:tr h="5349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Go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>
                          <a:effectLst/>
                        </a:rPr>
                        <a:t>58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99.7976%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8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23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94EB8-414C-2661-085F-6B05261A3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1A43-AF66-2BE6-A5AF-BBCA829D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COMMIT/HISTORY ANALYSIS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116A21-5582-42B3-AD75-68FB7A749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861093"/>
              </p:ext>
            </p:extLst>
          </p:nvPr>
        </p:nvGraphicFramePr>
        <p:xfrm>
          <a:off x="910226" y="2141951"/>
          <a:ext cx="10371548" cy="325506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03005">
                  <a:extLst>
                    <a:ext uri="{9D8B030D-6E8A-4147-A177-3AD203B41FA5}">
                      <a16:colId xmlns:a16="http://schemas.microsoft.com/office/drawing/2014/main" val="738599296"/>
                    </a:ext>
                  </a:extLst>
                </a:gridCol>
                <a:gridCol w="2003005">
                  <a:extLst>
                    <a:ext uri="{9D8B030D-6E8A-4147-A177-3AD203B41FA5}">
                      <a16:colId xmlns:a16="http://schemas.microsoft.com/office/drawing/2014/main" val="1062840388"/>
                    </a:ext>
                  </a:extLst>
                </a:gridCol>
                <a:gridCol w="2003005">
                  <a:extLst>
                    <a:ext uri="{9D8B030D-6E8A-4147-A177-3AD203B41FA5}">
                      <a16:colId xmlns:a16="http://schemas.microsoft.com/office/drawing/2014/main" val="3577483779"/>
                    </a:ext>
                  </a:extLst>
                </a:gridCol>
                <a:gridCol w="2359528">
                  <a:extLst>
                    <a:ext uri="{9D8B030D-6E8A-4147-A177-3AD203B41FA5}">
                      <a16:colId xmlns:a16="http://schemas.microsoft.com/office/drawing/2014/main" val="1418922315"/>
                    </a:ext>
                  </a:extLst>
                </a:gridCol>
                <a:gridCol w="2003005">
                  <a:extLst>
                    <a:ext uri="{9D8B030D-6E8A-4147-A177-3AD203B41FA5}">
                      <a16:colId xmlns:a16="http://schemas.microsoft.com/office/drawing/2014/main" val="3975662172"/>
                    </a:ext>
                  </a:extLst>
                </a:gridCol>
              </a:tblGrid>
              <a:tr h="11273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Language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Commits per Repo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Commits per 1000 Repos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Days Between First and Last Commit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Average Days Since Last Commit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47011"/>
                  </a:ext>
                </a:extLst>
              </a:tr>
              <a:tr h="4255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Fortran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1,146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28.52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2400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920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455908"/>
                  </a:ext>
                </a:extLst>
              </a:tr>
              <a:tr h="4255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Python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3,041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0.14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2080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323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219110"/>
                  </a:ext>
                </a:extLst>
              </a:tr>
              <a:tr h="4255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Java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2,310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0.12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2667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924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816768"/>
                  </a:ext>
                </a:extLst>
              </a:tr>
              <a:tr h="4255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COBOL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5.59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286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1410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275208"/>
                  </a:ext>
                </a:extLst>
              </a:tr>
              <a:tr h="4255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u="none" strike="noStrike" dirty="0">
                          <a:effectLst/>
                        </a:rPr>
                        <a:t>Go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2,626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1.36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2627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312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58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39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27CBE-2A67-BF30-C3EA-47803D9C5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F89C-D33D-0A6C-25A0-5D6E9324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LICENCE ANALYSIS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5212A7-11F7-D2A3-992A-868704B76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009048"/>
              </p:ext>
            </p:extLst>
          </p:nvPr>
        </p:nvGraphicFramePr>
        <p:xfrm>
          <a:off x="413359" y="1540701"/>
          <a:ext cx="11123113" cy="50190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48151">
                  <a:extLst>
                    <a:ext uri="{9D8B030D-6E8A-4147-A177-3AD203B41FA5}">
                      <a16:colId xmlns:a16="http://schemas.microsoft.com/office/drawing/2014/main" val="3093619099"/>
                    </a:ext>
                  </a:extLst>
                </a:gridCol>
                <a:gridCol w="2148151">
                  <a:extLst>
                    <a:ext uri="{9D8B030D-6E8A-4147-A177-3AD203B41FA5}">
                      <a16:colId xmlns:a16="http://schemas.microsoft.com/office/drawing/2014/main" val="3720618046"/>
                    </a:ext>
                  </a:extLst>
                </a:gridCol>
                <a:gridCol w="2148151">
                  <a:extLst>
                    <a:ext uri="{9D8B030D-6E8A-4147-A177-3AD203B41FA5}">
                      <a16:colId xmlns:a16="http://schemas.microsoft.com/office/drawing/2014/main" val="3639397457"/>
                    </a:ext>
                  </a:extLst>
                </a:gridCol>
                <a:gridCol w="2530509">
                  <a:extLst>
                    <a:ext uri="{9D8B030D-6E8A-4147-A177-3AD203B41FA5}">
                      <a16:colId xmlns:a16="http://schemas.microsoft.com/office/drawing/2014/main" val="368184358"/>
                    </a:ext>
                  </a:extLst>
                </a:gridCol>
                <a:gridCol w="2148151">
                  <a:extLst>
                    <a:ext uri="{9D8B030D-6E8A-4147-A177-3AD203B41FA5}">
                      <a16:colId xmlns:a16="http://schemas.microsoft.com/office/drawing/2014/main" val="1576480548"/>
                    </a:ext>
                  </a:extLst>
                </a:gridCol>
              </a:tblGrid>
              <a:tr h="10392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Language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% with Licence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% of Licences FOSS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% of Licences GPL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% of </a:t>
                      </a:r>
                      <a:r>
                        <a:rPr lang="en-GB" sz="2600" b="1" u="none" strike="noStrike" dirty="0" err="1">
                          <a:effectLst/>
                        </a:rPr>
                        <a:t>Liecences</a:t>
                      </a:r>
                      <a:r>
                        <a:rPr lang="en-GB" sz="2600" b="1" u="none" strike="noStrike" dirty="0">
                          <a:effectLst/>
                        </a:rPr>
                        <a:t> MIT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3638"/>
                  </a:ext>
                </a:extLst>
              </a:tr>
              <a:tr h="7641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Fortran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 dirty="0">
                          <a:effectLst/>
                        </a:rPr>
                        <a:t>80.49%</a:t>
                      </a:r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 dirty="0">
                          <a:effectLst/>
                        </a:rPr>
                        <a:t>69.31%</a:t>
                      </a:r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26.19%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21.19%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855777"/>
                  </a:ext>
                </a:extLst>
              </a:tr>
              <a:tr h="7641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Python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94.80%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 dirty="0">
                          <a:effectLst/>
                        </a:rPr>
                        <a:t>82.63%</a:t>
                      </a:r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 dirty="0">
                          <a:effectLst/>
                        </a:rPr>
                        <a:t>9.51%</a:t>
                      </a:r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33.92%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565151"/>
                  </a:ext>
                </a:extLst>
              </a:tr>
              <a:tr h="7641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Java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86.57%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86.75%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 dirty="0">
                          <a:effectLst/>
                        </a:rPr>
                        <a:t>7.47%</a:t>
                      </a:r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14.27%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871598"/>
                  </a:ext>
                </a:extLst>
              </a:tr>
              <a:tr h="7641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COBOL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32.25%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85.71%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 dirty="0">
                          <a:effectLst/>
                        </a:rPr>
                        <a:t>23.40%</a:t>
                      </a:r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 dirty="0">
                          <a:effectLst/>
                        </a:rPr>
                        <a:t>41.95%</a:t>
                      </a:r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48220"/>
                  </a:ext>
                </a:extLst>
              </a:tr>
              <a:tr h="7641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600" b="1" u="none" strike="noStrike" dirty="0">
                          <a:effectLst/>
                        </a:rPr>
                        <a:t>Go</a:t>
                      </a:r>
                      <a:endParaRPr lang="en-GB" sz="2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97.84%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>
                          <a:effectLst/>
                        </a:rPr>
                        <a:t>87.37%</a:t>
                      </a:r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 dirty="0">
                          <a:effectLst/>
                        </a:rPr>
                        <a:t>4.41%</a:t>
                      </a:r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600" u="none" strike="noStrike" dirty="0">
                          <a:effectLst/>
                        </a:rPr>
                        <a:t>37.37%</a:t>
                      </a:r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861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139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621</Words>
  <Application>Microsoft Macintosh PowerPoint</Application>
  <PresentationFormat>Widescreen</PresentationFormat>
  <Paragraphs>297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Aptos Narrow</vt:lpstr>
      <vt:lpstr>Arial</vt:lpstr>
      <vt:lpstr>Wingdings</vt:lpstr>
      <vt:lpstr>Office Theme</vt:lpstr>
      <vt:lpstr>State of the FOSS  (Fortran Open Source Software)</vt:lpstr>
      <vt:lpstr>Hello</vt:lpstr>
      <vt:lpstr>COLLABORATORS AND THANKS</vt:lpstr>
      <vt:lpstr>QUESTION: WHAT THE FOSS?</vt:lpstr>
      <vt:lpstr> HEADLINE DATA</vt:lpstr>
      <vt:lpstr> HEADLINE DATA</vt:lpstr>
      <vt:lpstr>AUTHOR ANALYSIS</vt:lpstr>
      <vt:lpstr>COMMIT/HISTORY ANALYSIS</vt:lpstr>
      <vt:lpstr>LICENCE ANALYSIS</vt:lpstr>
      <vt:lpstr> HEADLINE DATA</vt:lpstr>
      <vt:lpstr>CONCLUSIONS</vt:lpstr>
      <vt:lpstr>Thank You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Cutting</dc:creator>
  <cp:lastModifiedBy>David Cutting</cp:lastModifiedBy>
  <cp:revision>37</cp:revision>
  <dcterms:created xsi:type="dcterms:W3CDTF">2024-11-22T13:57:12Z</dcterms:created>
  <dcterms:modified xsi:type="dcterms:W3CDTF">2025-11-01T17:16:11Z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ccf071-57a3-43c7-88bf-e86a89091d1b_Enabled">
    <vt:lpwstr>true</vt:lpwstr>
  </property>
  <property fmtid="{D5CDD505-2E9C-101B-9397-08002B2CF9AE}" pid="3" name="MSIP_Label_0accf071-57a3-43c7-88bf-e86a89091d1b_SetDate">
    <vt:lpwstr>2024-11-22T14:02:47Z</vt:lpwstr>
  </property>
  <property fmtid="{D5CDD505-2E9C-101B-9397-08002B2CF9AE}" pid="4" name="MSIP_Label_0accf071-57a3-43c7-88bf-e86a89091d1b_Method">
    <vt:lpwstr>Standard</vt:lpwstr>
  </property>
  <property fmtid="{D5CDD505-2E9C-101B-9397-08002B2CF9AE}" pid="5" name="MSIP_Label_0accf071-57a3-43c7-88bf-e86a89091d1b_Name">
    <vt:lpwstr>Public</vt:lpwstr>
  </property>
  <property fmtid="{D5CDD505-2E9C-101B-9397-08002B2CF9AE}" pid="6" name="MSIP_Label_0accf071-57a3-43c7-88bf-e86a89091d1b_SiteId">
    <vt:lpwstr>ec46b0e7-8ed9-4886-a912-274255d4b493</vt:lpwstr>
  </property>
  <property fmtid="{D5CDD505-2E9C-101B-9397-08002B2CF9AE}" pid="7" name="MSIP_Label_0accf071-57a3-43c7-88bf-e86a89091d1b_ActionId">
    <vt:lpwstr>c95bebde-1a4b-41f5-b730-475fd768e763</vt:lpwstr>
  </property>
  <property fmtid="{D5CDD505-2E9C-101B-9397-08002B2CF9AE}" pid="8" name="MSIP_Label_0accf071-57a3-43c7-88bf-e86a89091d1b_ContentBits">
    <vt:lpwstr>0</vt:lpwstr>
  </property>
</Properties>
</file>